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256" r:id="rId2"/>
    <p:sldId id="267" r:id="rId3"/>
    <p:sldId id="269" r:id="rId4"/>
    <p:sldId id="268" r:id="rId5"/>
    <p:sldId id="270" r:id="rId6"/>
    <p:sldId id="262" r:id="rId7"/>
    <p:sldId id="263" r:id="rId8"/>
    <p:sldId id="271" r:id="rId9"/>
    <p:sldId id="264" r:id="rId10"/>
    <p:sldId id="273" r:id="rId11"/>
    <p:sldId id="274" r:id="rId12"/>
    <p:sldId id="265" r:id="rId13"/>
    <p:sldId id="272" r:id="rId14"/>
    <p:sldId id="277" r:id="rId15"/>
    <p:sldId id="275" r:id="rId16"/>
    <p:sldId id="276" r:id="rId17"/>
    <p:sldId id="266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A5482"/>
    <a:srgbClr val="295A8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995" autoAdjust="0"/>
    <p:restoredTop sz="74760" autoAdjust="0"/>
  </p:normalViewPr>
  <p:slideViewPr>
    <p:cSldViewPr snapToGrid="0">
      <p:cViewPr varScale="1">
        <p:scale>
          <a:sx n="83" d="100"/>
          <a:sy n="83" d="100"/>
        </p:scale>
        <p:origin x="1500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FFB6614-1A1E-4C85-BF1C-CA38EA95A33B}" type="datetimeFigureOut">
              <a:rPr lang="en-US" smtClean="0"/>
              <a:t>10/6/2025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57EBA24-0E8D-40A1-BFF5-6BD05075713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80274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57EBA24-0E8D-40A1-BFF5-6BD050757138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650567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4EBE831-27EF-A017-790B-34C53464772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B480D55-9511-6D7E-6C38-BB62DBE9D78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5390FAA-C61A-118C-D2D6-36686EDA52C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321D1D2-5A76-ABE5-A63D-D40C5472C6F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57EBA24-0E8D-40A1-BFF5-6BD050757138}" type="slidenum">
              <a:rPr lang="en-US" smtClean="0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696997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57EBA24-0E8D-40A1-BFF5-6BD050757138}" type="slidenum">
              <a:rPr lang="en-US" smtClean="0"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176277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75FAECE-BEEC-E87B-8269-A43E265AF0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2B8B536-BD11-FDDC-0B6E-3B51491E373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85DAAF3-E72E-1A05-D393-12ADE31360E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720839E-3060-A3E0-FEA9-0E7ECEDF96A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047715-0D4C-43C5-9091-8CD01F7474B5}" type="slidenum">
              <a:rPr lang="en-US" smtClean="0"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796060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9BC6E73-CB70-0090-F184-CBFFF67D093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2385C0B-6882-CA59-01E6-5BB0B535598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37833C8-F91C-E277-C85B-0BB41171CBB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3B83B16-64E7-0CEA-E382-2DE7D16E39D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047715-0D4C-43C5-9091-8CD01F7474B5}" type="slidenum">
              <a:rPr lang="en-US" smtClean="0"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165160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3DED857-D6C3-7EE9-693B-8CD62B01D18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297913F-F988-4C41-6BA8-ABCD0D4E7E2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D54AF3B-56C6-935C-3BF2-959F12151FC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FCE8A4A-04A8-BA14-31EE-F713EF56290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57EBA24-0E8D-40A1-BFF5-6BD050757138}" type="slidenum">
              <a:rPr lang="en-US" smtClean="0"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412737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2DF44B5-E314-30D9-1F5A-B8CFB784BFA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08CABCD-6F12-DC3F-C1B3-7C3ADB107B8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27D1CC2-A717-7893-9781-FA2E4D156A1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E20E939-C0BD-72A2-D186-0BD278A3E9A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57EBA24-0E8D-40A1-BFF5-6BD050757138}" type="slidenum">
              <a:rPr lang="en-US" smtClean="0"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261036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57EBA24-0E8D-40A1-BFF5-6BD050757138}" type="slidenum">
              <a:rPr lang="en-US" smtClean="0"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76787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57EBA24-0E8D-40A1-BFF5-6BD050757138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695861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57EBA24-0E8D-40A1-BFF5-6BD050757138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885211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57EBA24-0E8D-40A1-BFF5-6BD050757138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736932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57EBA24-0E8D-40A1-BFF5-6BD050757138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685521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57EBA24-0E8D-40A1-BFF5-6BD050757138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406594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26FC819-DD88-8DE8-1D8C-AC7A64A2CA8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FA26552-FAAF-799B-114D-5578AE6E0F4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C89860B-35C6-DB48-A18E-E2D211291CE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2D3A0C3-5DC7-3215-FAED-10B1ADF7BED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57EBA24-0E8D-40A1-BFF5-6BD050757138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058416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57EBA24-0E8D-40A1-BFF5-6BD050757138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866172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BA143DA-A097-3343-AD9C-12378D2E72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2617098-FA0D-8F0A-FD3C-68C50E61683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55F3783-ED3E-3389-7AB7-4BD96FAA2C1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806BF7C-FB20-C542-CE78-31CA453F66E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57EBA24-0E8D-40A1-BFF5-6BD050757138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27003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F3DED6-B8F1-0FA6-6246-8487C994D00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4329F76-DDE4-01DC-4CC8-A42BFB2670D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9C60552-7E37-EF1A-258C-9C306B6F60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231D44-18B3-4C84-9E47-21B58F53AD86}" type="datetimeFigureOut">
              <a:rPr lang="en-US" smtClean="0"/>
              <a:t>10/6/2025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7EF9943-81F1-62A6-C001-AB4FEEBE83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32D2524-7595-A071-9AB6-83923E4408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12925-E7C4-42E8-BBC4-F75EE19E54C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93699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231A8D-DCBB-44D2-72C1-B35E2BD657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1B683C6-D20A-3B8A-5C28-4F43FCC2E2F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77A14C9-260C-5CF6-7E40-AD0A97205A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231D44-18B3-4C84-9E47-21B58F53AD86}" type="datetimeFigureOut">
              <a:rPr lang="en-US" smtClean="0"/>
              <a:t>10/6/2025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ADD102-DE60-7D6B-9ACE-1FE4DBCD9A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1783B06-A510-0DD0-F673-E7FF09EB2E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12925-E7C4-42E8-BBC4-F75EE19E54C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77644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696519F-C208-CDFE-CD37-DAAF24BCD61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68EC5DC-3591-A2C5-3C2E-5C206AFD28B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3550CA-9B42-49EA-015A-6AAE9EAFBC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231D44-18B3-4C84-9E47-21B58F53AD86}" type="datetimeFigureOut">
              <a:rPr lang="en-US" smtClean="0"/>
              <a:t>10/6/2025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294EFE0-A98D-593D-8728-F5F0CF92AD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D73CA44-AEF7-B237-69DD-844021FCD4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12925-E7C4-42E8-BBC4-F75EE19E54C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83160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69C1F6-3AAA-1CE8-3349-DC400E60DD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AB856D-008B-3938-D387-911A2FE1C5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AB75005-48AE-3C4B-2704-FD20EA3594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231D44-18B3-4C84-9E47-21B58F53AD86}" type="datetimeFigureOut">
              <a:rPr lang="en-US" smtClean="0"/>
              <a:t>10/6/2025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5B8E4A-B4DC-86BC-B8ED-217E0FD48A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A4799F6-BF38-87BB-D714-7B036FE045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12925-E7C4-42E8-BBC4-F75EE19E54C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35739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417B27-5525-364C-33E0-F7BD3D1C19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87B1A06-F5EA-9173-C6FD-8AD8D53B3BB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F4DFFB-778B-D50A-A6EC-9C6A95E79A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231D44-18B3-4C84-9E47-21B58F53AD86}" type="datetimeFigureOut">
              <a:rPr lang="en-US" smtClean="0"/>
              <a:t>10/6/2025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E3864C5-57A7-6A6D-191F-9175D29FFB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1DB86A9-FA92-DCBA-94B9-96B60D4F6C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12925-E7C4-42E8-BBC4-F75EE19E54C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36029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104702-518E-A95B-1DA3-53CB79F3B1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DA2799-5FD1-A0CC-A199-921F68D3DBF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473DB42-F841-7287-448E-BCDF1E27244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F3124A0-09FB-67B3-E843-79B1C8F1E8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231D44-18B3-4C84-9E47-21B58F53AD86}" type="datetimeFigureOut">
              <a:rPr lang="en-US" smtClean="0"/>
              <a:t>10/6/2025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A99776F-6435-030C-69CD-E1BFE7862F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088D061-0CC2-DBAD-7C2F-B0222ECA08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12925-E7C4-42E8-BBC4-F75EE19E54C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12862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347F25-CA5A-AD7B-DDE8-DB0312E4F7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9FB8F61-1FED-8505-D860-25E18A51BBC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F81AD25-405E-B0F7-F68B-3F838F5F688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4D46A95-1DC8-64BF-795A-2CAD629B6F2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2C82D89-9932-EC80-4754-230833B58E8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C4577A6-54F9-91E3-475A-64F7EE1E3B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231D44-18B3-4C84-9E47-21B58F53AD86}" type="datetimeFigureOut">
              <a:rPr lang="en-US" smtClean="0"/>
              <a:t>10/6/2025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E630A8E-BB67-8E4B-9205-C16AE75FBF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A3409A4-A6E3-1A71-62EC-27EC907C69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12925-E7C4-42E8-BBC4-F75EE19E54C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913940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CA0F75-BE41-8262-014E-D25A3C968F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2A7337A-A7EA-D487-FB1C-0A5898AF4B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231D44-18B3-4C84-9E47-21B58F53AD86}" type="datetimeFigureOut">
              <a:rPr lang="en-US" smtClean="0"/>
              <a:t>10/6/2025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693D278-D330-6FE8-6584-B9D4741A59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5E56015-4980-B75E-B5F8-D42F301AD2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12925-E7C4-42E8-BBC4-F75EE19E54C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29424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EE75E28-1324-14A8-5976-1EB0215FF4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231D44-18B3-4C84-9E47-21B58F53AD86}" type="datetimeFigureOut">
              <a:rPr lang="en-US" smtClean="0"/>
              <a:t>10/6/2025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E35F35F-72EE-86C8-9F24-4BE6284B85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8285192-B770-0E33-69D2-B49D7B8A8A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12925-E7C4-42E8-BBC4-F75EE19E54C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36456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A9BAE2-A7A2-03C1-BC2F-2A75DA64AA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9C2EF5-C9CF-3A3B-B178-1F209303B5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1318E42-948F-A315-408E-6B19AA560B5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B987FE9-9CC1-903D-8631-2C9E36DB62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231D44-18B3-4C84-9E47-21B58F53AD86}" type="datetimeFigureOut">
              <a:rPr lang="en-US" smtClean="0"/>
              <a:t>10/6/2025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664DC6A-7A93-5B8C-B326-AD9BDA7C20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6A43ABE-8978-D958-9607-BF4FDDCE5A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12925-E7C4-42E8-BBC4-F75EE19E54C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97102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06EC58-971F-F36C-2FB6-0BDBB2C843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FFBF290-DEBA-FBC5-C010-FF6B50CD163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2E535D2-6C62-F951-7494-6F9ADBBF93F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27A74D1-FFC2-7EFC-3631-A1161AA9B7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231D44-18B3-4C84-9E47-21B58F53AD86}" type="datetimeFigureOut">
              <a:rPr lang="en-US" smtClean="0"/>
              <a:t>10/6/2025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DB9F928-C8BC-AD74-D087-E95C5FD2A7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1F89FC5-B3B1-B361-624E-4433A6BFEA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12925-E7C4-42E8-BBC4-F75EE19E54C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92078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74A8538-E170-B8DB-B9F7-8DC13C3A54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15393D6-8085-434A-D9D5-2306262B2B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845756B-8E4C-0E1E-CEE6-6ACAF469A89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0231D44-18B3-4C84-9E47-21B58F53AD86}" type="datetimeFigureOut">
              <a:rPr lang="en-US" smtClean="0"/>
              <a:t>10/6/2025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6DE5A4D-61D0-728B-4283-213A370E395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565BB7A-FEB6-3BBD-BC33-89E413A33ED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AC12925-E7C4-42E8-BBC4-F75EE19E54C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42323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png"/><Relationship Id="rId3" Type="http://schemas.openxmlformats.org/officeDocument/2006/relationships/image" Target="../media/image17.png"/><Relationship Id="rId7" Type="http://schemas.openxmlformats.org/officeDocument/2006/relationships/image" Target="../media/image21.sv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0.png"/><Relationship Id="rId11" Type="http://schemas.openxmlformats.org/officeDocument/2006/relationships/image" Target="../media/image25.svg"/><Relationship Id="rId5" Type="http://schemas.openxmlformats.org/officeDocument/2006/relationships/image" Target="../media/image19.svg"/><Relationship Id="rId10" Type="http://schemas.openxmlformats.org/officeDocument/2006/relationships/image" Target="../media/image24.png"/><Relationship Id="rId4" Type="http://schemas.openxmlformats.org/officeDocument/2006/relationships/image" Target="../media/image18.png"/><Relationship Id="rId9" Type="http://schemas.openxmlformats.org/officeDocument/2006/relationships/image" Target="../media/image23.sv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7" Type="http://schemas.openxmlformats.org/officeDocument/2006/relationships/image" Target="../media/image10.sv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svg"/><Relationship Id="rId3" Type="http://schemas.openxmlformats.org/officeDocument/2006/relationships/image" Target="../media/image6.png"/><Relationship Id="rId7" Type="http://schemas.openxmlformats.org/officeDocument/2006/relationships/image" Target="../media/image1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svg"/><Relationship Id="rId5" Type="http://schemas.openxmlformats.org/officeDocument/2006/relationships/image" Target="../media/image11.png"/><Relationship Id="rId4" Type="http://schemas.openxmlformats.org/officeDocument/2006/relationships/image" Target="../media/image7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D71EA7-F8D7-2845-7DC4-5D6C6CA33B7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-989903" y="2008962"/>
            <a:ext cx="9144000" cy="2387600"/>
          </a:xfrm>
        </p:spPr>
        <p:txBody>
          <a:bodyPr>
            <a:normAutofit/>
          </a:bodyPr>
          <a:lstStyle/>
          <a:p>
            <a:r>
              <a:rPr lang="en-US" sz="4400" b="1" dirty="0">
                <a:solidFill>
                  <a:srgbClr val="2A5482"/>
                </a:solidFill>
                <a:latin typeface="Georgia" panose="02040502050405020303" pitchFamily="18" charset="0"/>
              </a:rPr>
              <a:t>Access to Capital </a:t>
            </a:r>
            <a:br>
              <a:rPr lang="en-US" sz="4400" b="1" dirty="0">
                <a:solidFill>
                  <a:srgbClr val="2A5482"/>
                </a:solidFill>
                <a:latin typeface="Georgia" panose="02040502050405020303" pitchFamily="18" charset="0"/>
              </a:rPr>
            </a:br>
            <a:r>
              <a:rPr lang="en-US" sz="4400" b="1" dirty="0">
                <a:solidFill>
                  <a:srgbClr val="2A5482"/>
                </a:solidFill>
                <a:latin typeface="Georgia" panose="02040502050405020303" pitchFamily="18" charset="0"/>
              </a:rPr>
              <a:t>for </a:t>
            </a:r>
            <a:br>
              <a:rPr lang="en-US" sz="4400" b="1" dirty="0">
                <a:solidFill>
                  <a:srgbClr val="2A5482"/>
                </a:solidFill>
                <a:latin typeface="Georgia" panose="02040502050405020303" pitchFamily="18" charset="0"/>
              </a:rPr>
            </a:br>
            <a:r>
              <a:rPr lang="en-US" sz="4400" b="1" dirty="0">
                <a:solidFill>
                  <a:srgbClr val="2A5482"/>
                </a:solidFill>
                <a:latin typeface="Georgia" panose="02040502050405020303" pitchFamily="18" charset="0"/>
              </a:rPr>
              <a:t>Small Business in U.S.</a:t>
            </a: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645E7076-46F6-9449-CEDD-B558030D9093}"/>
              </a:ext>
            </a:extLst>
          </p:cNvPr>
          <p:cNvSpPr txBox="1">
            <a:spLocks/>
          </p:cNvSpPr>
          <p:nvPr/>
        </p:nvSpPr>
        <p:spPr>
          <a:xfrm>
            <a:off x="0" y="5124237"/>
            <a:ext cx="7846037" cy="15335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base"/>
            <a:r>
              <a:rPr lang="en-US" sz="2000" b="1" i="1" u="none" strike="noStrike" dirty="0">
                <a:solidFill>
                  <a:schemeClr val="bg1">
                    <a:lumMod val="50000"/>
                  </a:schemeClr>
                </a:solidFill>
                <a:effectLst/>
                <a:latin typeface="georgia" panose="02040502050405020303" pitchFamily="18" charset="0"/>
              </a:rPr>
              <a:t>Kwon H. Jung</a:t>
            </a:r>
          </a:p>
          <a:p>
            <a:pPr fontAlgn="base"/>
            <a:r>
              <a:rPr lang="en-US" sz="1600" b="1" i="1" u="none" strike="noStrike" dirty="0">
                <a:solidFill>
                  <a:schemeClr val="bg1">
                    <a:lumMod val="50000"/>
                  </a:schemeClr>
                </a:solidFill>
                <a:effectLst/>
                <a:latin typeface="georgia" panose="02040502050405020303" pitchFamily="18" charset="0"/>
              </a:rPr>
              <a:t>EAEDC</a:t>
            </a:r>
            <a:r>
              <a:rPr lang="en-US" sz="2000" b="1" i="1" u="none" strike="noStrike" dirty="0">
                <a:solidFill>
                  <a:schemeClr val="bg1">
                    <a:lumMod val="50000"/>
                  </a:schemeClr>
                </a:solidFill>
                <a:effectLst/>
                <a:latin typeface="georgia" panose="02040502050405020303" pitchFamily="18" charset="0"/>
              </a:rPr>
              <a:t> </a:t>
            </a:r>
          </a:p>
          <a:p>
            <a:pPr fontAlgn="base"/>
            <a:r>
              <a:rPr lang="en-US" sz="1050" b="1" i="1" u="none" strike="noStrike" dirty="0">
                <a:solidFill>
                  <a:schemeClr val="bg1">
                    <a:lumMod val="50000"/>
                  </a:schemeClr>
                </a:solidFill>
                <a:effectLst/>
                <a:latin typeface="georgia" panose="02040502050405020303" pitchFamily="18" charset="0"/>
              </a:rPr>
              <a:t>Eastern American Economic Development Corporation </a:t>
            </a:r>
          </a:p>
          <a:p>
            <a:pPr fontAlgn="base"/>
            <a:r>
              <a:rPr lang="en-US" sz="1050" b="1" i="1" dirty="0">
                <a:solidFill>
                  <a:schemeClr val="bg1">
                    <a:lumMod val="50000"/>
                  </a:schemeClr>
                </a:solidFill>
                <a:latin typeface="georgia" panose="02040502050405020303" pitchFamily="18" charset="0"/>
              </a:rPr>
              <a:t>Community Development Financial Institution Certified By  U. S. Department of the Treasury </a:t>
            </a:r>
            <a:endParaRPr lang="en-US" sz="1050" b="1" i="0" dirty="0">
              <a:solidFill>
                <a:schemeClr val="bg1">
                  <a:lumMod val="50000"/>
                </a:schemeClr>
              </a:solidFill>
              <a:effectLst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4D9F850-421D-90DA-E64F-22681AA9D77A}"/>
              </a:ext>
            </a:extLst>
          </p:cNvPr>
          <p:cNvSpPr/>
          <p:nvPr/>
        </p:nvSpPr>
        <p:spPr>
          <a:xfrm rot="20261306">
            <a:off x="7289484" y="-2281385"/>
            <a:ext cx="4754149" cy="10380376"/>
          </a:xfrm>
          <a:prstGeom prst="rect">
            <a:avLst/>
          </a:prstGeom>
          <a:solidFill>
            <a:schemeClr val="tx2">
              <a:lumMod val="75000"/>
              <a:lumOff val="25000"/>
            </a:schemeClr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249C614-5FDC-E9AD-0E58-6D3C386DE7F2}"/>
              </a:ext>
            </a:extLst>
          </p:cNvPr>
          <p:cNvSpPr/>
          <p:nvPr/>
        </p:nvSpPr>
        <p:spPr>
          <a:xfrm rot="20264256">
            <a:off x="8089769" y="2993476"/>
            <a:ext cx="65987" cy="5950669"/>
          </a:xfrm>
          <a:prstGeom prst="rect">
            <a:avLst/>
          </a:prstGeom>
          <a:solidFill>
            <a:schemeClr val="tx2">
              <a:lumMod val="75000"/>
              <a:lumOff val="25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1" name="Picture 10" descr="A round gold emblem with a white eagle and stars">
            <a:extLst>
              <a:ext uri="{FF2B5EF4-FFF2-40B4-BE49-F238E27FC236}">
                <a16:creationId xmlns:a16="http://schemas.microsoft.com/office/drawing/2014/main" id="{D43D9309-5E33-D67F-0996-05BD55B676C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97949" y="1345208"/>
            <a:ext cx="4740663" cy="4648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109403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63AB8BF-E782-C284-B96B-935B5D68FC8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35253A-B539-1CE0-3A5D-FD1BC35E70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9304" y="53975"/>
            <a:ext cx="10515600" cy="1325563"/>
          </a:xfrm>
        </p:spPr>
        <p:txBody>
          <a:bodyPr>
            <a:normAutofit/>
          </a:bodyPr>
          <a:lstStyle/>
          <a:p>
            <a:r>
              <a:rPr lang="en-US" sz="3600" b="1" i="0" dirty="0">
                <a:solidFill>
                  <a:srgbClr val="002E6D"/>
                </a:solidFill>
                <a:effectLst/>
                <a:latin typeface="Georgia" panose="02040502050405020303" pitchFamily="18" charset="0"/>
              </a:rPr>
              <a:t> Working Capital </a:t>
            </a:r>
            <a:endParaRPr lang="en-US" b="1" dirty="0">
              <a:latin typeface="Georgia" panose="02040502050405020303" pitchFamily="18" charset="0"/>
            </a:endParaRPr>
          </a:p>
        </p:txBody>
      </p:sp>
      <p:sp>
        <p:nvSpPr>
          <p:cNvPr id="5" name="AutoShape 2" descr="Woman working on a lap top">
            <a:extLst>
              <a:ext uri="{FF2B5EF4-FFF2-40B4-BE49-F238E27FC236}">
                <a16:creationId xmlns:a16="http://schemas.microsoft.com/office/drawing/2014/main" id="{22B67764-8DD1-564C-01C4-0440AFDF347C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92075" y="-1287463"/>
            <a:ext cx="4762500" cy="2667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2B6FEE3-BE2E-E87C-D45B-6159C2CE2552}"/>
              </a:ext>
            </a:extLst>
          </p:cNvPr>
          <p:cNvSpPr txBox="1"/>
          <p:nvPr/>
        </p:nvSpPr>
        <p:spPr>
          <a:xfrm>
            <a:off x="419100" y="1638463"/>
            <a:ext cx="11353800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2400" b="1" dirty="0">
                <a:solidFill>
                  <a:schemeClr val="tx2">
                    <a:lumMod val="90000"/>
                    <a:lumOff val="10000"/>
                  </a:schemeClr>
                </a:solidFill>
              </a:rPr>
              <a:t>Microloan</a:t>
            </a:r>
          </a:p>
          <a:p>
            <a:pPr>
              <a:buNone/>
            </a:pPr>
            <a:endParaRPr lang="en-US" sz="2400" b="1" dirty="0">
              <a:solidFill>
                <a:schemeClr val="tx2">
                  <a:lumMod val="90000"/>
                  <a:lumOff val="10000"/>
                </a:schemeClr>
              </a:solidFill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sz="2400" b="1" dirty="0">
                <a:solidFill>
                  <a:schemeClr val="tx2">
                    <a:lumMod val="90000"/>
                    <a:lumOff val="10000"/>
                  </a:schemeClr>
                </a:solidFill>
              </a:rPr>
              <a:t>Loan Amount</a:t>
            </a:r>
            <a:r>
              <a:rPr lang="en-US" sz="2400" dirty="0">
                <a:solidFill>
                  <a:schemeClr val="tx2">
                    <a:lumMod val="90000"/>
                    <a:lumOff val="10000"/>
                  </a:schemeClr>
                </a:solidFill>
              </a:rPr>
              <a:t>: Up to $250,000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 b="1" dirty="0">
                <a:solidFill>
                  <a:schemeClr val="tx2">
                    <a:lumMod val="90000"/>
                    <a:lumOff val="10000"/>
                  </a:schemeClr>
                </a:solidFill>
              </a:rPr>
              <a:t>Use</a:t>
            </a:r>
            <a:r>
              <a:rPr lang="en-US" sz="2400" dirty="0">
                <a:solidFill>
                  <a:schemeClr val="tx2">
                    <a:lumMod val="90000"/>
                    <a:lumOff val="10000"/>
                  </a:schemeClr>
                </a:solidFill>
              </a:rPr>
              <a:t>: Working Capital, Rent, Payroll, Inventory purchase, Equipment purchase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 b="1" dirty="0">
                <a:solidFill>
                  <a:schemeClr val="tx2">
                    <a:lumMod val="90000"/>
                    <a:lumOff val="10000"/>
                  </a:schemeClr>
                </a:solidFill>
              </a:rPr>
              <a:t>Features</a:t>
            </a:r>
            <a:r>
              <a:rPr lang="en-US" sz="2400" dirty="0">
                <a:solidFill>
                  <a:schemeClr val="tx2">
                    <a:lumMod val="90000"/>
                    <a:lumOff val="10000"/>
                  </a:schemeClr>
                </a:solidFill>
              </a:rPr>
              <a:t>: Streamline Processing (up to $100K), fixed rate, 3 to10 year term</a:t>
            </a:r>
          </a:p>
          <a:p>
            <a:pPr>
              <a:buFont typeface="Arial" panose="020B0604020202020204" pitchFamily="34" charset="0"/>
              <a:buChar char="•"/>
            </a:pPr>
            <a:endParaRPr lang="en-US" sz="2400" dirty="0">
              <a:solidFill>
                <a:schemeClr val="tx2">
                  <a:lumMod val="90000"/>
                  <a:lumOff val="10000"/>
                </a:schemeClr>
              </a:solidFill>
            </a:endParaRPr>
          </a:p>
          <a:p>
            <a:pPr>
              <a:buNone/>
            </a:pPr>
            <a:r>
              <a:rPr lang="en-US" sz="2400" b="1" dirty="0">
                <a:solidFill>
                  <a:schemeClr val="tx2">
                    <a:lumMod val="90000"/>
                    <a:lumOff val="10000"/>
                  </a:schemeClr>
                </a:solidFill>
              </a:rPr>
              <a:t>SBA 7(a) Loan</a:t>
            </a:r>
          </a:p>
          <a:p>
            <a:pPr>
              <a:buNone/>
            </a:pPr>
            <a:endParaRPr lang="en-US" sz="2400" b="1" dirty="0">
              <a:solidFill>
                <a:schemeClr val="tx2">
                  <a:lumMod val="90000"/>
                  <a:lumOff val="10000"/>
                </a:schemeClr>
              </a:solidFill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sz="2400" b="1" dirty="0">
                <a:solidFill>
                  <a:schemeClr val="tx2">
                    <a:lumMod val="90000"/>
                    <a:lumOff val="10000"/>
                  </a:schemeClr>
                </a:solidFill>
              </a:rPr>
              <a:t>Loan Amount</a:t>
            </a:r>
            <a:r>
              <a:rPr lang="en-US" sz="2400" dirty="0">
                <a:solidFill>
                  <a:schemeClr val="tx2">
                    <a:lumMod val="90000"/>
                    <a:lumOff val="10000"/>
                  </a:schemeClr>
                </a:solidFill>
              </a:rPr>
              <a:t>: Up to $5,000,000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 b="1" dirty="0">
                <a:solidFill>
                  <a:schemeClr val="tx2">
                    <a:lumMod val="90000"/>
                    <a:lumOff val="10000"/>
                  </a:schemeClr>
                </a:solidFill>
              </a:rPr>
              <a:t>Use</a:t>
            </a:r>
            <a:r>
              <a:rPr lang="en-US" sz="2400" dirty="0">
                <a:solidFill>
                  <a:schemeClr val="tx2">
                    <a:lumMod val="90000"/>
                    <a:lumOff val="10000"/>
                  </a:schemeClr>
                </a:solidFill>
              </a:rPr>
              <a:t>: Business acquisition / expansion, Equipment, Inventory, Working capital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 b="1" dirty="0">
                <a:solidFill>
                  <a:schemeClr val="tx2">
                    <a:lumMod val="90000"/>
                    <a:lumOff val="10000"/>
                  </a:schemeClr>
                </a:solidFill>
              </a:rPr>
              <a:t>Features</a:t>
            </a:r>
            <a:r>
              <a:rPr lang="en-US" sz="2400" dirty="0">
                <a:solidFill>
                  <a:schemeClr val="tx2">
                    <a:lumMod val="90000"/>
                    <a:lumOff val="10000"/>
                  </a:schemeClr>
                </a:solidFill>
              </a:rPr>
              <a:t>: SBA-guaranteed, flexible use, up to 10-year term</a:t>
            </a:r>
          </a:p>
          <a:p>
            <a:pPr>
              <a:buFont typeface="Arial" panose="020B0604020202020204" pitchFamily="34" charset="0"/>
              <a:buChar char="•"/>
            </a:pPr>
            <a:endParaRPr lang="en-US" sz="2400" dirty="0">
              <a:solidFill>
                <a:schemeClr val="tx2">
                  <a:lumMod val="90000"/>
                  <a:lumOff val="10000"/>
                </a:schemeClr>
              </a:solidFill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sz="2400" b="1" dirty="0">
                <a:solidFill>
                  <a:schemeClr val="tx2">
                    <a:lumMod val="90000"/>
                    <a:lumOff val="10000"/>
                  </a:schemeClr>
                </a:solidFill>
              </a:rPr>
              <a:t>Unsecured, Intangible, No Collateral</a:t>
            </a:r>
          </a:p>
        </p:txBody>
      </p:sp>
    </p:spTree>
    <p:extLst>
      <p:ext uri="{BB962C8B-B14F-4D97-AF65-F5344CB8AC3E}">
        <p14:creationId xmlns:p14="http://schemas.microsoft.com/office/powerpoint/2010/main" val="104011817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387EB22-9CEB-DBB4-8868-7B5D69F295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6EFB6D-8912-7EAE-0F76-D688D86187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5550"/>
            <a:ext cx="10515600" cy="1325563"/>
          </a:xfrm>
        </p:spPr>
        <p:txBody>
          <a:bodyPr>
            <a:normAutofit/>
          </a:bodyPr>
          <a:lstStyle/>
          <a:p>
            <a:r>
              <a:rPr lang="en-US" sz="3600" b="1" i="0" dirty="0">
                <a:solidFill>
                  <a:srgbClr val="002E6D"/>
                </a:solidFill>
                <a:effectLst/>
                <a:latin typeface="Georgia" panose="02040502050405020303" pitchFamily="18" charset="0"/>
              </a:rPr>
              <a:t> Fixed Assets</a:t>
            </a:r>
            <a:endParaRPr lang="en-US" b="1" dirty="0">
              <a:latin typeface="Georgia" panose="02040502050405020303" pitchFamily="18" charset="0"/>
            </a:endParaRPr>
          </a:p>
        </p:txBody>
      </p:sp>
      <p:sp>
        <p:nvSpPr>
          <p:cNvPr id="5" name="AutoShape 2" descr="Woman working on a lap top">
            <a:extLst>
              <a:ext uri="{FF2B5EF4-FFF2-40B4-BE49-F238E27FC236}">
                <a16:creationId xmlns:a16="http://schemas.microsoft.com/office/drawing/2014/main" id="{B5626EAB-327D-E3AF-9C70-EC4CCF62158A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92075" y="-1287463"/>
            <a:ext cx="4762500" cy="2667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E937FD87-0AB6-630D-607C-76A5A953C15E}"/>
              </a:ext>
            </a:extLst>
          </p:cNvPr>
          <p:cNvSpPr txBox="1"/>
          <p:nvPr/>
        </p:nvSpPr>
        <p:spPr>
          <a:xfrm>
            <a:off x="419100" y="1638463"/>
            <a:ext cx="11353800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2000" b="1" dirty="0">
                <a:solidFill>
                  <a:schemeClr val="tx2">
                    <a:lumMod val="90000"/>
                    <a:lumOff val="10000"/>
                  </a:schemeClr>
                </a:solidFill>
              </a:rPr>
              <a:t>SBA 504 Loan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000" b="1" dirty="0">
                <a:solidFill>
                  <a:schemeClr val="tx2">
                    <a:lumMod val="90000"/>
                    <a:lumOff val="10000"/>
                  </a:schemeClr>
                </a:solidFill>
              </a:rPr>
              <a:t>Loan Amount</a:t>
            </a:r>
            <a:r>
              <a:rPr lang="en-US" sz="2000" dirty="0">
                <a:solidFill>
                  <a:schemeClr val="tx2">
                    <a:lumMod val="90000"/>
                    <a:lumOff val="10000"/>
                  </a:schemeClr>
                </a:solidFill>
              </a:rPr>
              <a:t>: Up to $30,000,000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000" b="1" dirty="0">
                <a:solidFill>
                  <a:schemeClr val="tx2">
                    <a:lumMod val="90000"/>
                    <a:lumOff val="10000"/>
                  </a:schemeClr>
                </a:solidFill>
              </a:rPr>
              <a:t>Use</a:t>
            </a:r>
            <a:r>
              <a:rPr lang="en-US" sz="2000" dirty="0">
                <a:solidFill>
                  <a:schemeClr val="tx2">
                    <a:lumMod val="90000"/>
                    <a:lumOff val="10000"/>
                  </a:schemeClr>
                </a:solidFill>
              </a:rPr>
              <a:t>: 51% Owner- Occupied Commercial real estate, construction, renovation, equipment, machinery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000" b="1" dirty="0">
                <a:solidFill>
                  <a:schemeClr val="tx2">
                    <a:lumMod val="90000"/>
                    <a:lumOff val="10000"/>
                  </a:schemeClr>
                </a:solidFill>
              </a:rPr>
              <a:t>Features</a:t>
            </a:r>
            <a:r>
              <a:rPr lang="en-US" sz="2000" dirty="0">
                <a:solidFill>
                  <a:schemeClr val="tx2">
                    <a:lumMod val="90000"/>
                    <a:lumOff val="10000"/>
                  </a:schemeClr>
                </a:solidFill>
              </a:rPr>
              <a:t>: </a:t>
            </a:r>
            <a:r>
              <a:rPr lang="en-US" sz="2000" b="1" dirty="0">
                <a:solidFill>
                  <a:schemeClr val="tx2">
                    <a:lumMod val="90000"/>
                    <a:lumOff val="10000"/>
                  </a:schemeClr>
                </a:solidFill>
              </a:rPr>
              <a:t>The Lowest Long-term fixed rate </a:t>
            </a:r>
            <a:r>
              <a:rPr lang="en-US" sz="2000" dirty="0">
                <a:solidFill>
                  <a:schemeClr val="tx2">
                    <a:lumMod val="90000"/>
                    <a:lumOff val="10000"/>
                  </a:schemeClr>
                </a:solidFill>
              </a:rPr>
              <a:t>in Industry, up to 25-year term</a:t>
            </a:r>
          </a:p>
          <a:p>
            <a:pPr>
              <a:buFont typeface="Arial" panose="020B0604020202020204" pitchFamily="34" charset="0"/>
              <a:buChar char="•"/>
            </a:pPr>
            <a:endParaRPr lang="en-US" sz="2000" dirty="0">
              <a:solidFill>
                <a:schemeClr val="tx2">
                  <a:lumMod val="90000"/>
                  <a:lumOff val="10000"/>
                </a:schemeClr>
              </a:solidFill>
            </a:endParaRPr>
          </a:p>
          <a:p>
            <a:pPr>
              <a:buNone/>
            </a:pPr>
            <a:r>
              <a:rPr lang="en-US" sz="2000" b="1" dirty="0">
                <a:solidFill>
                  <a:schemeClr val="tx2">
                    <a:lumMod val="90000"/>
                    <a:lumOff val="10000"/>
                  </a:schemeClr>
                </a:solidFill>
              </a:rPr>
              <a:t>Owner-Occupied Commercial Loan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000" b="1" dirty="0">
                <a:solidFill>
                  <a:schemeClr val="tx2">
                    <a:lumMod val="90000"/>
                    <a:lumOff val="10000"/>
                  </a:schemeClr>
                </a:solidFill>
              </a:rPr>
              <a:t>Loan Amount</a:t>
            </a:r>
            <a:r>
              <a:rPr lang="en-US" sz="2000" dirty="0">
                <a:solidFill>
                  <a:schemeClr val="tx2">
                    <a:lumMod val="90000"/>
                    <a:lumOff val="10000"/>
                  </a:schemeClr>
                </a:solidFill>
              </a:rPr>
              <a:t>: Up to $5,000,000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000" b="1" dirty="0">
                <a:solidFill>
                  <a:schemeClr val="tx2">
                    <a:lumMod val="90000"/>
                    <a:lumOff val="10000"/>
                  </a:schemeClr>
                </a:solidFill>
              </a:rPr>
              <a:t>Use</a:t>
            </a:r>
            <a:r>
              <a:rPr lang="en-US" sz="2000" dirty="0">
                <a:solidFill>
                  <a:schemeClr val="tx2">
                    <a:lumMod val="90000"/>
                    <a:lumOff val="10000"/>
                  </a:schemeClr>
                </a:solidFill>
              </a:rPr>
              <a:t>: Purchase of business-use commercial property w less than 51% owner occupied.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000" b="1" dirty="0">
                <a:solidFill>
                  <a:schemeClr val="tx2">
                    <a:lumMod val="90000"/>
                    <a:lumOff val="10000"/>
                  </a:schemeClr>
                </a:solidFill>
              </a:rPr>
              <a:t>Features</a:t>
            </a:r>
            <a:r>
              <a:rPr lang="en-US" sz="2000" dirty="0">
                <a:solidFill>
                  <a:schemeClr val="tx2">
                    <a:lumMod val="90000"/>
                    <a:lumOff val="10000"/>
                  </a:schemeClr>
                </a:solidFill>
              </a:rPr>
              <a:t>: Max 95% LTV, fixed rate up to 30 years, </a:t>
            </a:r>
            <a:r>
              <a:rPr lang="en-US" sz="2000" b="1" dirty="0">
                <a:solidFill>
                  <a:schemeClr val="tx2">
                    <a:lumMod val="90000"/>
                    <a:lumOff val="10000"/>
                  </a:schemeClr>
                </a:solidFill>
              </a:rPr>
              <a:t>Converts rent to asset </a:t>
            </a:r>
          </a:p>
          <a:p>
            <a:pPr>
              <a:buFont typeface="Arial" panose="020B0604020202020204" pitchFamily="34" charset="0"/>
              <a:buChar char="•"/>
            </a:pPr>
            <a:endParaRPr lang="en-US" sz="2000" dirty="0">
              <a:solidFill>
                <a:schemeClr val="tx2">
                  <a:lumMod val="90000"/>
                  <a:lumOff val="10000"/>
                </a:schemeClr>
              </a:solidFill>
            </a:endParaRPr>
          </a:p>
          <a:p>
            <a:pPr>
              <a:buNone/>
            </a:pPr>
            <a:r>
              <a:rPr lang="en-US" sz="2000" b="1" dirty="0">
                <a:solidFill>
                  <a:schemeClr val="tx2">
                    <a:lumMod val="90000"/>
                    <a:lumOff val="10000"/>
                  </a:schemeClr>
                </a:solidFill>
              </a:rPr>
              <a:t>Residential MTG / Construction Loan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000" b="1" dirty="0">
                <a:solidFill>
                  <a:schemeClr val="tx2">
                    <a:lumMod val="90000"/>
                    <a:lumOff val="10000"/>
                  </a:schemeClr>
                </a:solidFill>
              </a:rPr>
              <a:t>Loan Amount</a:t>
            </a:r>
            <a:r>
              <a:rPr lang="en-US" sz="2000" dirty="0">
                <a:solidFill>
                  <a:schemeClr val="tx2">
                    <a:lumMod val="90000"/>
                    <a:lumOff val="10000"/>
                  </a:schemeClr>
                </a:solidFill>
              </a:rPr>
              <a:t>: Up to $3,500,000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000" b="1" dirty="0">
                <a:solidFill>
                  <a:schemeClr val="tx2">
                    <a:lumMod val="90000"/>
                    <a:lumOff val="10000"/>
                  </a:schemeClr>
                </a:solidFill>
              </a:rPr>
              <a:t>Use</a:t>
            </a:r>
            <a:r>
              <a:rPr lang="en-US" sz="2000" dirty="0">
                <a:solidFill>
                  <a:schemeClr val="tx2">
                    <a:lumMod val="90000"/>
                    <a:lumOff val="10000"/>
                  </a:schemeClr>
                </a:solidFill>
              </a:rPr>
              <a:t>: Investment property purchase, renovation, new construction, Fix and Flip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000" b="1" dirty="0">
                <a:solidFill>
                  <a:schemeClr val="tx2">
                    <a:lumMod val="90000"/>
                    <a:lumOff val="10000"/>
                  </a:schemeClr>
                </a:solidFill>
              </a:rPr>
              <a:t>Features</a:t>
            </a:r>
            <a:r>
              <a:rPr lang="en-US" sz="2000" dirty="0">
                <a:solidFill>
                  <a:schemeClr val="tx2">
                    <a:lumMod val="90000"/>
                    <a:lumOff val="10000"/>
                  </a:schemeClr>
                </a:solidFill>
              </a:rPr>
              <a:t>: Construction loan (12–25 months), Permanent mortgage (up to 30 years)</a:t>
            </a:r>
          </a:p>
        </p:txBody>
      </p:sp>
    </p:spTree>
    <p:extLst>
      <p:ext uri="{BB962C8B-B14F-4D97-AF65-F5344CB8AC3E}">
        <p14:creationId xmlns:p14="http://schemas.microsoft.com/office/powerpoint/2010/main" val="297890065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DAC7FB-3CCB-FE34-B836-8412E7745A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96184" y="567708"/>
            <a:ext cx="10515600" cy="1325563"/>
          </a:xfrm>
        </p:spPr>
        <p:txBody>
          <a:bodyPr>
            <a:normAutofit/>
          </a:bodyPr>
          <a:lstStyle/>
          <a:p>
            <a:r>
              <a:rPr lang="en-US" sz="3600" b="1" i="0" dirty="0">
                <a:solidFill>
                  <a:srgbClr val="002E6D"/>
                </a:solidFill>
                <a:effectLst/>
                <a:latin typeface="Georgia" panose="02040502050405020303" pitchFamily="18" charset="0"/>
              </a:rPr>
              <a:t>Eligibility Requirements</a:t>
            </a:r>
            <a:br>
              <a:rPr lang="en-US" sz="3600" b="1" i="0" dirty="0">
                <a:solidFill>
                  <a:srgbClr val="002E6D"/>
                </a:solidFill>
                <a:effectLst/>
                <a:latin typeface="Georgia" panose="02040502050405020303" pitchFamily="18" charset="0"/>
              </a:rPr>
            </a:br>
            <a:endParaRPr lang="en-US" sz="3600" b="1" dirty="0">
              <a:latin typeface="Georgia" panose="02040502050405020303" pitchFamily="18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7CD1188-51EE-B378-F90C-ED7448D25D5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44359" y="2236189"/>
            <a:ext cx="2867425" cy="1476581"/>
          </a:xfrm>
          <a:prstGeom prst="rect">
            <a:avLst/>
          </a:prstGeom>
        </p:spPr>
      </p:pic>
      <p:pic>
        <p:nvPicPr>
          <p:cNvPr id="11" name="Graphic 10" descr="Upward trend with solid fill">
            <a:extLst>
              <a:ext uri="{FF2B5EF4-FFF2-40B4-BE49-F238E27FC236}">
                <a16:creationId xmlns:a16="http://schemas.microsoft.com/office/drawing/2014/main" id="{259A0C98-8D48-9BD4-CBC1-908B4780007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040827" y="2047752"/>
            <a:ext cx="1836332" cy="1836332"/>
          </a:xfrm>
          <a:prstGeom prst="rect">
            <a:avLst/>
          </a:prstGeom>
        </p:spPr>
      </p:pic>
      <p:pic>
        <p:nvPicPr>
          <p:cNvPr id="13" name="Graphic 12" descr="Checklist with solid fill">
            <a:extLst>
              <a:ext uri="{FF2B5EF4-FFF2-40B4-BE49-F238E27FC236}">
                <a16:creationId xmlns:a16="http://schemas.microsoft.com/office/drawing/2014/main" id="{CF393668-0117-23BD-1991-8B02895A044A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3795325" y="2056314"/>
            <a:ext cx="1739151" cy="1739151"/>
          </a:xfrm>
          <a:prstGeom prst="rect">
            <a:avLst/>
          </a:prstGeom>
        </p:spPr>
      </p:pic>
      <p:pic>
        <p:nvPicPr>
          <p:cNvPr id="19" name="Graphic 18" descr="Bank with solid fill">
            <a:extLst>
              <a:ext uri="{FF2B5EF4-FFF2-40B4-BE49-F238E27FC236}">
                <a16:creationId xmlns:a16="http://schemas.microsoft.com/office/drawing/2014/main" id="{948D0C98-C98C-E10C-7CDD-5EA5C785E231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6708027" y="2184430"/>
            <a:ext cx="1325562" cy="1325562"/>
          </a:xfrm>
          <a:prstGeom prst="rect">
            <a:avLst/>
          </a:prstGeom>
        </p:spPr>
      </p:pic>
      <p:pic>
        <p:nvPicPr>
          <p:cNvPr id="23" name="Graphic 22" descr="No sign outline">
            <a:extLst>
              <a:ext uri="{FF2B5EF4-FFF2-40B4-BE49-F238E27FC236}">
                <a16:creationId xmlns:a16="http://schemas.microsoft.com/office/drawing/2014/main" id="{774FF6B5-1B0E-337D-CE7B-55578B46B442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6452642" y="2056314"/>
            <a:ext cx="1836332" cy="1836332"/>
          </a:xfrm>
          <a:prstGeom prst="rect">
            <a:avLst/>
          </a:prstGeom>
        </p:spPr>
      </p:pic>
      <p:sp>
        <p:nvSpPr>
          <p:cNvPr id="24" name="TextBox 23">
            <a:extLst>
              <a:ext uri="{FF2B5EF4-FFF2-40B4-BE49-F238E27FC236}">
                <a16:creationId xmlns:a16="http://schemas.microsoft.com/office/drawing/2014/main" id="{10152445-9356-5F61-86D4-02E6E93BA4BB}"/>
              </a:ext>
            </a:extLst>
          </p:cNvPr>
          <p:cNvSpPr txBox="1"/>
          <p:nvPr/>
        </p:nvSpPr>
        <p:spPr>
          <a:xfrm>
            <a:off x="1134497" y="4294648"/>
            <a:ext cx="188918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chemeClr val="tx2">
                    <a:lumMod val="90000"/>
                    <a:lumOff val="10000"/>
                  </a:schemeClr>
                </a:solidFill>
              </a:rPr>
              <a:t>For-Profit</a:t>
            </a:r>
          </a:p>
          <a:p>
            <a:r>
              <a:rPr lang="en-US" altLang="ko-KR" sz="2800" b="1" dirty="0">
                <a:solidFill>
                  <a:schemeClr val="tx2">
                    <a:lumMod val="90000"/>
                    <a:lumOff val="10000"/>
                  </a:schemeClr>
                </a:solidFill>
              </a:rPr>
              <a:t>Business </a:t>
            </a:r>
            <a:r>
              <a:rPr lang="ko-KR" altLang="en-US" sz="2800" b="1" dirty="0">
                <a:solidFill>
                  <a:schemeClr val="tx2">
                    <a:lumMod val="90000"/>
                    <a:lumOff val="10000"/>
                  </a:schemeClr>
                </a:solidFill>
              </a:rPr>
              <a:t> </a:t>
            </a:r>
            <a:endParaRPr lang="en-US" sz="2800" b="1" dirty="0">
              <a:solidFill>
                <a:schemeClr val="tx2">
                  <a:lumMod val="90000"/>
                  <a:lumOff val="10000"/>
                </a:schemeClr>
              </a:solidFill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A8C57E3C-8483-389F-B7C6-6E5DD8768551}"/>
              </a:ext>
            </a:extLst>
          </p:cNvPr>
          <p:cNvSpPr txBox="1"/>
          <p:nvPr/>
        </p:nvSpPr>
        <p:spPr>
          <a:xfrm>
            <a:off x="3963386" y="4294648"/>
            <a:ext cx="173915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chemeClr val="tx2">
                    <a:lumMod val="90000"/>
                    <a:lumOff val="10000"/>
                  </a:schemeClr>
                </a:solidFill>
              </a:rPr>
              <a:t>*Credit</a:t>
            </a:r>
          </a:p>
          <a:p>
            <a:r>
              <a:rPr lang="en-US" sz="2800" b="1" dirty="0">
                <a:solidFill>
                  <a:schemeClr val="tx2">
                    <a:lumMod val="90000"/>
                    <a:lumOff val="10000"/>
                  </a:schemeClr>
                </a:solidFill>
              </a:rPr>
              <a:t> worthy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02DB33E1-3FED-2E0A-018D-9695FB292F3D}"/>
              </a:ext>
            </a:extLst>
          </p:cNvPr>
          <p:cNvSpPr txBox="1"/>
          <p:nvPr/>
        </p:nvSpPr>
        <p:spPr>
          <a:xfrm>
            <a:off x="6586644" y="4294648"/>
            <a:ext cx="1836331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chemeClr val="tx2">
                    <a:lumMod val="90000"/>
                    <a:lumOff val="10000"/>
                  </a:schemeClr>
                </a:solidFill>
              </a:rPr>
              <a:t>Exhaust Financing Option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324389B3-2677-D331-72AC-242AB3E210A4}"/>
              </a:ext>
            </a:extLst>
          </p:cNvPr>
          <p:cNvSpPr txBox="1"/>
          <p:nvPr/>
        </p:nvSpPr>
        <p:spPr>
          <a:xfrm>
            <a:off x="9221172" y="4295088"/>
            <a:ext cx="183633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chemeClr val="tx2">
                    <a:lumMod val="90000"/>
                    <a:lumOff val="10000"/>
                  </a:schemeClr>
                </a:solidFill>
              </a:rPr>
              <a:t>Business in the U.S.</a:t>
            </a:r>
          </a:p>
        </p:txBody>
      </p:sp>
    </p:spTree>
    <p:extLst>
      <p:ext uri="{BB962C8B-B14F-4D97-AF65-F5344CB8AC3E}">
        <p14:creationId xmlns:p14="http://schemas.microsoft.com/office/powerpoint/2010/main" val="57606523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D7497E5-61E3-672E-F1D5-7F9A95E07CB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EC93FA-81F0-C991-EB5B-328B91C8B5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52155"/>
            <a:ext cx="10515600" cy="1325563"/>
          </a:xfrm>
        </p:spPr>
        <p:txBody>
          <a:bodyPr>
            <a:normAutofit/>
          </a:bodyPr>
          <a:lstStyle/>
          <a:p>
            <a:r>
              <a:rPr lang="en-US" sz="3600" b="1" dirty="0">
                <a:solidFill>
                  <a:schemeClr val="tx2">
                    <a:lumMod val="90000"/>
                    <a:lumOff val="10000"/>
                  </a:schemeClr>
                </a:solidFill>
                <a:latin typeface="Georgia" panose="02040502050405020303" pitchFamily="18" charset="0"/>
              </a:rPr>
              <a:t>Type of Loan</a:t>
            </a:r>
            <a:endParaRPr lang="en-US" b="1" dirty="0">
              <a:solidFill>
                <a:schemeClr val="tx2">
                  <a:lumMod val="90000"/>
                  <a:lumOff val="10000"/>
                </a:schemeClr>
              </a:solidFill>
              <a:latin typeface="Georgia" panose="02040502050405020303" pitchFamily="18" charset="0"/>
            </a:endParaRP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1AF65925-6E2A-E828-425F-7B5F7F8683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1" y="1846161"/>
            <a:ext cx="4780402" cy="4351338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en-US" b="1" dirty="0">
                <a:solidFill>
                  <a:schemeClr val="tx2">
                    <a:lumMod val="90000"/>
                    <a:lumOff val="10000"/>
                  </a:schemeClr>
                </a:solidFill>
              </a:rPr>
              <a:t>Consumer Loans</a:t>
            </a:r>
          </a:p>
          <a:p>
            <a:pPr marL="0" indent="0">
              <a:buNone/>
            </a:pPr>
            <a:endParaRPr lang="en-US" sz="2000" b="1" dirty="0">
              <a:solidFill>
                <a:schemeClr val="tx2">
                  <a:lumMod val="90000"/>
                  <a:lumOff val="10000"/>
                </a:schemeClr>
              </a:solidFill>
            </a:endParaRPr>
          </a:p>
          <a:p>
            <a:pPr marL="0" indent="0">
              <a:buNone/>
            </a:pPr>
            <a:r>
              <a:rPr lang="en-US" sz="2000" b="1" dirty="0">
                <a:solidFill>
                  <a:schemeClr val="tx2">
                    <a:lumMod val="90000"/>
                    <a:lumOff val="10000"/>
                  </a:schemeClr>
                </a:solidFill>
              </a:rPr>
              <a:t>Purpose:</a:t>
            </a:r>
          </a:p>
          <a:p>
            <a:pPr marL="0" indent="0">
              <a:buNone/>
            </a:pPr>
            <a:r>
              <a:rPr lang="en-US" sz="2000" dirty="0">
                <a:solidFill>
                  <a:schemeClr val="tx2">
                    <a:lumMod val="90000"/>
                    <a:lumOff val="10000"/>
                  </a:schemeClr>
                </a:solidFill>
              </a:rPr>
              <a:t>Personal Expense, Education, Housing, Vehicles</a:t>
            </a:r>
          </a:p>
          <a:p>
            <a:pPr marL="0" indent="0">
              <a:buNone/>
            </a:pPr>
            <a:endParaRPr lang="en-US" sz="2000" dirty="0">
              <a:solidFill>
                <a:schemeClr val="tx2">
                  <a:lumMod val="90000"/>
                  <a:lumOff val="10000"/>
                </a:schemeClr>
              </a:solidFill>
            </a:endParaRPr>
          </a:p>
          <a:p>
            <a:pPr marL="0" indent="0">
              <a:buNone/>
            </a:pPr>
            <a:r>
              <a:rPr lang="en-US" sz="2000" b="1" dirty="0">
                <a:solidFill>
                  <a:schemeClr val="tx2">
                    <a:lumMod val="90000"/>
                    <a:lumOff val="10000"/>
                  </a:schemeClr>
                </a:solidFill>
              </a:rPr>
              <a:t>Type:</a:t>
            </a:r>
          </a:p>
          <a:p>
            <a:r>
              <a:rPr lang="en-US" sz="2000" dirty="0">
                <a:solidFill>
                  <a:schemeClr val="tx2">
                    <a:lumMod val="90000"/>
                    <a:lumOff val="10000"/>
                  </a:schemeClr>
                </a:solidFill>
              </a:rPr>
              <a:t>Credit Cards</a:t>
            </a:r>
          </a:p>
          <a:p>
            <a:r>
              <a:rPr lang="en-US" sz="2000" dirty="0">
                <a:solidFill>
                  <a:schemeClr val="tx2">
                    <a:lumMod val="90000"/>
                    <a:lumOff val="10000"/>
                  </a:schemeClr>
                </a:solidFill>
              </a:rPr>
              <a:t>Auto Loans</a:t>
            </a:r>
          </a:p>
          <a:p>
            <a:r>
              <a:rPr lang="en-US" sz="2000" dirty="0">
                <a:solidFill>
                  <a:schemeClr val="tx2">
                    <a:lumMod val="90000"/>
                    <a:lumOff val="10000"/>
                  </a:schemeClr>
                </a:solidFill>
              </a:rPr>
              <a:t>Student Loans </a:t>
            </a:r>
          </a:p>
          <a:p>
            <a:r>
              <a:rPr lang="en-US" sz="2000" dirty="0">
                <a:solidFill>
                  <a:schemeClr val="tx2">
                    <a:lumMod val="90000"/>
                    <a:lumOff val="10000"/>
                  </a:schemeClr>
                </a:solidFill>
              </a:rPr>
              <a:t>Personal Loans</a:t>
            </a:r>
          </a:p>
          <a:p>
            <a:r>
              <a:rPr lang="en-US" sz="2000" dirty="0">
                <a:solidFill>
                  <a:schemeClr val="tx2">
                    <a:lumMod val="90000"/>
                    <a:lumOff val="10000"/>
                  </a:schemeClr>
                </a:solidFill>
              </a:rPr>
              <a:t>Home Mortgages</a:t>
            </a:r>
          </a:p>
          <a:p>
            <a:pPr marL="0" indent="0">
              <a:buNone/>
            </a:pPr>
            <a:endParaRPr lang="en-US" sz="2000" dirty="0">
              <a:solidFill>
                <a:schemeClr val="tx2">
                  <a:lumMod val="90000"/>
                  <a:lumOff val="10000"/>
                </a:schemeClr>
              </a:solidFill>
            </a:endParaRPr>
          </a:p>
        </p:txBody>
      </p:sp>
      <p:sp>
        <p:nvSpPr>
          <p:cNvPr id="8" name="Content Placeholder 4">
            <a:extLst>
              <a:ext uri="{FF2B5EF4-FFF2-40B4-BE49-F238E27FC236}">
                <a16:creationId xmlns:a16="http://schemas.microsoft.com/office/drawing/2014/main" id="{9546B46A-BC47-BBFD-17BE-A27A9236A2FF}"/>
              </a:ext>
            </a:extLst>
          </p:cNvPr>
          <p:cNvSpPr txBox="1">
            <a:spLocks/>
          </p:cNvSpPr>
          <p:nvPr/>
        </p:nvSpPr>
        <p:spPr>
          <a:xfrm>
            <a:off x="6573398" y="1846161"/>
            <a:ext cx="4780402" cy="4351338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b="1" dirty="0">
                <a:solidFill>
                  <a:schemeClr val="tx2">
                    <a:lumMod val="90000"/>
                    <a:lumOff val="10000"/>
                  </a:schemeClr>
                </a:solidFill>
              </a:rPr>
              <a:t>Commercial Loans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sz="2000" b="1" dirty="0">
              <a:solidFill>
                <a:schemeClr val="tx2">
                  <a:lumMod val="90000"/>
                  <a:lumOff val="10000"/>
                </a:schemeClr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2000" b="1" dirty="0">
                <a:solidFill>
                  <a:schemeClr val="tx2">
                    <a:lumMod val="90000"/>
                    <a:lumOff val="10000"/>
                  </a:schemeClr>
                </a:solidFill>
              </a:rPr>
              <a:t>Purpose: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2000" dirty="0">
                <a:solidFill>
                  <a:schemeClr val="tx2">
                    <a:lumMod val="90000"/>
                    <a:lumOff val="10000"/>
                  </a:schemeClr>
                </a:solidFill>
              </a:rPr>
              <a:t>Business Operations, Expansion, Equipment, Real Estate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sz="2000" dirty="0">
              <a:solidFill>
                <a:schemeClr val="tx2">
                  <a:lumMod val="90000"/>
                  <a:lumOff val="10000"/>
                </a:schemeClr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2000" b="1" dirty="0">
                <a:solidFill>
                  <a:schemeClr val="tx2">
                    <a:lumMod val="90000"/>
                    <a:lumOff val="10000"/>
                  </a:schemeClr>
                </a:solidFill>
              </a:rPr>
              <a:t>Type:</a:t>
            </a:r>
          </a:p>
          <a:p>
            <a:r>
              <a:rPr lang="en-US" sz="2000" dirty="0">
                <a:solidFill>
                  <a:schemeClr val="tx2">
                    <a:lumMod val="90000"/>
                    <a:lumOff val="10000"/>
                  </a:schemeClr>
                </a:solidFill>
              </a:rPr>
              <a:t>Term Loan (TLTB)</a:t>
            </a:r>
          </a:p>
          <a:p>
            <a:r>
              <a:rPr lang="en-US" sz="2000" dirty="0">
                <a:solidFill>
                  <a:schemeClr val="tx2">
                    <a:lumMod val="90000"/>
                    <a:lumOff val="10000"/>
                  </a:schemeClr>
                </a:solidFill>
              </a:rPr>
              <a:t>Business Line of Credit (CLOC)</a:t>
            </a:r>
          </a:p>
          <a:p>
            <a:r>
              <a:rPr lang="en-US" sz="2000" dirty="0">
                <a:solidFill>
                  <a:schemeClr val="tx2">
                    <a:lumMod val="90000"/>
                    <a:lumOff val="10000"/>
                  </a:schemeClr>
                </a:solidFill>
              </a:rPr>
              <a:t>SBA Loans</a:t>
            </a:r>
          </a:p>
          <a:p>
            <a:r>
              <a:rPr lang="en-US" sz="2000" dirty="0">
                <a:solidFill>
                  <a:schemeClr val="tx2">
                    <a:lumMod val="90000"/>
                    <a:lumOff val="10000"/>
                  </a:schemeClr>
                </a:solidFill>
              </a:rPr>
              <a:t>Equipment Financing</a:t>
            </a:r>
          </a:p>
          <a:p>
            <a:r>
              <a:rPr lang="en-US" sz="2000" dirty="0">
                <a:solidFill>
                  <a:schemeClr val="tx2">
                    <a:lumMod val="90000"/>
                    <a:lumOff val="10000"/>
                  </a:schemeClr>
                </a:solidFill>
              </a:rPr>
              <a:t>Commercial Real Estate Loans (CRE)</a:t>
            </a:r>
          </a:p>
        </p:txBody>
      </p:sp>
    </p:spTree>
    <p:extLst>
      <p:ext uri="{BB962C8B-B14F-4D97-AF65-F5344CB8AC3E}">
        <p14:creationId xmlns:p14="http://schemas.microsoft.com/office/powerpoint/2010/main" val="321967707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5EFBC8E-7A59-AD8C-2EFD-16DB28B0008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317E43-5D70-24CB-44D4-D1726A6D26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52155"/>
            <a:ext cx="10515600" cy="1325563"/>
          </a:xfrm>
        </p:spPr>
        <p:txBody>
          <a:bodyPr>
            <a:normAutofit/>
          </a:bodyPr>
          <a:lstStyle/>
          <a:p>
            <a:r>
              <a:rPr lang="en-US" sz="3600" b="1" dirty="0">
                <a:solidFill>
                  <a:schemeClr val="tx2">
                    <a:lumMod val="90000"/>
                    <a:lumOff val="10000"/>
                  </a:schemeClr>
                </a:solidFill>
                <a:latin typeface="Georgia" panose="02040502050405020303" pitchFamily="18" charset="0"/>
              </a:rPr>
              <a:t>Loan Review Process</a:t>
            </a:r>
            <a:endParaRPr lang="en-US" b="1" dirty="0">
              <a:solidFill>
                <a:schemeClr val="tx2">
                  <a:lumMod val="90000"/>
                  <a:lumOff val="10000"/>
                </a:schemeClr>
              </a:solidFill>
              <a:latin typeface="Georgia" panose="02040502050405020303" pitchFamily="18" charset="0"/>
            </a:endParaRPr>
          </a:p>
        </p:txBody>
      </p:sp>
      <p:sp>
        <p:nvSpPr>
          <p:cNvPr id="10" name="Rectangle 1">
            <a:extLst>
              <a:ext uri="{FF2B5EF4-FFF2-40B4-BE49-F238E27FC236}">
                <a16:creationId xmlns:a16="http://schemas.microsoft.com/office/drawing/2014/main" id="{3D36E43C-1BDB-D324-50C8-B09D16C7B978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1888199" y="4455098"/>
            <a:ext cx="8415599" cy="14157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endParaRPr lang="en-US" altLang="en-US" sz="2000" b="1" dirty="0">
              <a:solidFill>
                <a:schemeClr val="tx2">
                  <a:lumMod val="90000"/>
                  <a:lumOff val="10000"/>
                </a:schemeClr>
              </a:solidFill>
            </a:endParaRPr>
          </a:p>
          <a:p>
            <a:pPr mar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kumimoji="0" lang="en-US" altLang="en-US" sz="6600" b="1" i="0" u="none" strike="noStrike" cap="none" normalizeH="0" dirty="0">
                <a:ln>
                  <a:noFill/>
                </a:ln>
                <a:solidFill>
                  <a:schemeClr val="tx2">
                    <a:lumMod val="90000"/>
                    <a:lumOff val="10000"/>
                  </a:schemeClr>
                </a:solidFill>
                <a:effectLst/>
              </a:rPr>
              <a:t>C</a:t>
            </a:r>
            <a:r>
              <a:rPr kumimoji="0" lang="en-US" altLang="en-US" sz="2000" b="1" i="0" u="none" strike="noStrike" cap="none" normalizeH="0" dirty="0">
                <a:ln>
                  <a:noFill/>
                </a:ln>
                <a:solidFill>
                  <a:schemeClr val="tx2">
                    <a:lumMod val="90000"/>
                    <a:lumOff val="10000"/>
                  </a:schemeClr>
                </a:solidFill>
                <a:effectLst/>
              </a:rPr>
              <a:t>haracter    </a:t>
            </a:r>
            <a:r>
              <a:rPr lang="en-US" altLang="en-US" sz="6600" b="1" dirty="0">
                <a:solidFill>
                  <a:schemeClr val="tx2">
                    <a:lumMod val="90000"/>
                    <a:lumOff val="10000"/>
                  </a:schemeClr>
                </a:solidFill>
              </a:rPr>
              <a:t>C</a:t>
            </a:r>
            <a:r>
              <a:rPr lang="en-US" altLang="en-US" sz="2000" b="1" dirty="0">
                <a:solidFill>
                  <a:schemeClr val="tx2">
                    <a:lumMod val="90000"/>
                    <a:lumOff val="10000"/>
                  </a:schemeClr>
                </a:solidFill>
              </a:rPr>
              <a:t>ollateral </a:t>
            </a:r>
            <a:r>
              <a:rPr kumimoji="0" lang="en-US" altLang="en-US" sz="2000" b="1" i="0" u="none" strike="noStrike" cap="none" normalizeH="0" dirty="0">
                <a:ln>
                  <a:noFill/>
                </a:ln>
                <a:solidFill>
                  <a:schemeClr val="tx2">
                    <a:lumMod val="90000"/>
                    <a:lumOff val="10000"/>
                  </a:schemeClr>
                </a:solidFill>
                <a:effectLst/>
              </a:rPr>
              <a:t>   </a:t>
            </a:r>
            <a:r>
              <a:rPr lang="en-US" altLang="en-US" sz="6600" b="1" dirty="0">
                <a:solidFill>
                  <a:schemeClr val="tx2">
                    <a:lumMod val="90000"/>
                    <a:lumOff val="10000"/>
                  </a:schemeClr>
                </a:solidFill>
              </a:rPr>
              <a:t>C</a:t>
            </a:r>
            <a:r>
              <a:rPr lang="en-US" altLang="en-US" sz="2000" b="1" dirty="0">
                <a:solidFill>
                  <a:schemeClr val="tx2">
                    <a:lumMod val="90000"/>
                    <a:lumOff val="10000"/>
                  </a:schemeClr>
                </a:solidFill>
              </a:rPr>
              <a:t>apacity   </a:t>
            </a:r>
            <a:r>
              <a:rPr kumimoji="0" lang="en-US" altLang="en-US" sz="6600" b="1" i="0" u="none" strike="noStrike" cap="none" normalizeH="0" dirty="0">
                <a:ln>
                  <a:noFill/>
                </a:ln>
                <a:solidFill>
                  <a:schemeClr val="tx2">
                    <a:lumMod val="90000"/>
                    <a:lumOff val="10000"/>
                  </a:schemeClr>
                </a:solidFill>
                <a:effectLst/>
              </a:rPr>
              <a:t>C</a:t>
            </a:r>
            <a:r>
              <a:rPr kumimoji="0" lang="en-US" altLang="en-US" sz="2000" b="1" i="0" u="none" strike="noStrike" cap="none" normalizeH="0" dirty="0">
                <a:ln>
                  <a:noFill/>
                </a:ln>
                <a:solidFill>
                  <a:schemeClr val="tx2">
                    <a:lumMod val="90000"/>
                    <a:lumOff val="10000"/>
                  </a:schemeClr>
                </a:solidFill>
                <a:effectLst/>
              </a:rPr>
              <a:t>apital</a:t>
            </a:r>
            <a:r>
              <a:rPr lang="en-US" altLang="en-US" sz="2000" b="1" dirty="0">
                <a:solidFill>
                  <a:schemeClr val="tx2">
                    <a:lumMod val="90000"/>
                    <a:lumOff val="10000"/>
                  </a:schemeClr>
                </a:solidFill>
              </a:rPr>
              <a:t>    </a:t>
            </a:r>
            <a:r>
              <a:rPr kumimoji="0" lang="en-US" altLang="en-US" sz="6600" b="1" i="0" u="none" strike="noStrike" cap="none" normalizeH="0" dirty="0">
                <a:ln>
                  <a:noFill/>
                </a:ln>
                <a:solidFill>
                  <a:schemeClr val="tx2">
                    <a:lumMod val="90000"/>
                    <a:lumOff val="10000"/>
                  </a:schemeClr>
                </a:solidFill>
                <a:effectLst/>
              </a:rPr>
              <a:t>C</a:t>
            </a:r>
            <a:r>
              <a:rPr kumimoji="0" lang="en-US" altLang="en-US" sz="2000" b="1" i="0" u="none" strike="noStrike" cap="none" normalizeH="0" dirty="0">
                <a:ln>
                  <a:noFill/>
                </a:ln>
                <a:solidFill>
                  <a:schemeClr val="tx2">
                    <a:lumMod val="90000"/>
                    <a:lumOff val="10000"/>
                  </a:schemeClr>
                </a:solidFill>
                <a:effectLst/>
              </a:rPr>
              <a:t>ovenant </a:t>
            </a:r>
          </a:p>
        </p:txBody>
      </p:sp>
      <p:sp>
        <p:nvSpPr>
          <p:cNvPr id="3" name="Rectangle 1">
            <a:extLst>
              <a:ext uri="{FF2B5EF4-FFF2-40B4-BE49-F238E27FC236}">
                <a16:creationId xmlns:a16="http://schemas.microsoft.com/office/drawing/2014/main" id="{E8E6C5CF-39DB-D0A9-9734-6D9CD853526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85614" y="2381605"/>
            <a:ext cx="7020768" cy="11079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</a:pPr>
            <a:r>
              <a:rPr lang="en-US" altLang="en-US" sz="1000" b="1" dirty="0">
                <a:solidFill>
                  <a:schemeClr val="tx2">
                    <a:lumMod val="90000"/>
                    <a:lumOff val="10000"/>
                  </a:schemeClr>
                </a:solidFill>
              </a:rPr>
              <a:t> </a:t>
            </a:r>
            <a:r>
              <a:rPr lang="en-US" altLang="en-US" sz="6600" b="1" dirty="0">
                <a:solidFill>
                  <a:schemeClr val="tx2">
                    <a:lumMod val="90000"/>
                    <a:lumOff val="10000"/>
                  </a:schemeClr>
                </a:solidFill>
              </a:rPr>
              <a:t>C</a:t>
            </a:r>
            <a:r>
              <a:rPr lang="en-US" altLang="en-US" sz="2000" b="1" dirty="0">
                <a:solidFill>
                  <a:schemeClr val="tx2">
                    <a:lumMod val="90000"/>
                    <a:lumOff val="10000"/>
                  </a:schemeClr>
                </a:solidFill>
              </a:rPr>
              <a:t>redit          </a:t>
            </a:r>
            <a:r>
              <a:rPr lang="en-US" altLang="en-US" sz="6600" b="1" dirty="0">
                <a:solidFill>
                  <a:schemeClr val="tx2">
                    <a:lumMod val="90000"/>
                    <a:lumOff val="10000"/>
                  </a:schemeClr>
                </a:solidFill>
              </a:rPr>
              <a:t>L</a:t>
            </a:r>
            <a:r>
              <a:rPr lang="en-US" altLang="en-US" sz="2000" b="1" dirty="0">
                <a:solidFill>
                  <a:schemeClr val="tx2">
                    <a:lumMod val="90000"/>
                    <a:lumOff val="10000"/>
                  </a:schemeClr>
                </a:solidFill>
              </a:rPr>
              <a:t>oan to Value          </a:t>
            </a:r>
            <a:r>
              <a:rPr lang="en-US" altLang="en-US" sz="6600" b="1" dirty="0">
                <a:solidFill>
                  <a:schemeClr val="tx2">
                    <a:lumMod val="90000"/>
                    <a:lumOff val="10000"/>
                  </a:schemeClr>
                </a:solidFill>
              </a:rPr>
              <a:t>I</a:t>
            </a:r>
            <a:r>
              <a:rPr lang="en-US" altLang="en-US" sz="2000" b="1" dirty="0">
                <a:solidFill>
                  <a:schemeClr val="tx2">
                    <a:lumMod val="90000"/>
                    <a:lumOff val="10000"/>
                  </a:schemeClr>
                </a:solidFill>
              </a:rPr>
              <a:t>ncome          </a:t>
            </a:r>
            <a:r>
              <a:rPr lang="en-US" altLang="en-US" sz="6600" b="1" dirty="0">
                <a:solidFill>
                  <a:schemeClr val="tx2">
                    <a:lumMod val="90000"/>
                    <a:lumOff val="10000"/>
                  </a:schemeClr>
                </a:solidFill>
              </a:rPr>
              <a:t>A</a:t>
            </a:r>
            <a:r>
              <a:rPr lang="en-US" altLang="en-US" sz="2000" b="1" dirty="0">
                <a:solidFill>
                  <a:schemeClr val="tx2">
                    <a:lumMod val="90000"/>
                    <a:lumOff val="10000"/>
                  </a:schemeClr>
                </a:solidFill>
              </a:rPr>
              <a:t>ssets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25E9CA9-E105-3E28-4A65-1B99E191547B}"/>
              </a:ext>
            </a:extLst>
          </p:cNvPr>
          <p:cNvSpPr txBox="1"/>
          <p:nvPr/>
        </p:nvSpPr>
        <p:spPr>
          <a:xfrm>
            <a:off x="4926172" y="1946978"/>
            <a:ext cx="189393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chemeClr val="tx2">
                    <a:lumMod val="90000"/>
                    <a:lumOff val="10000"/>
                  </a:schemeClr>
                </a:solidFill>
              </a:rPr>
              <a:t>Consumer</a:t>
            </a:r>
            <a:endParaRPr lang="en-US" sz="2800" dirty="0">
              <a:solidFill>
                <a:schemeClr val="tx2">
                  <a:lumMod val="90000"/>
                  <a:lumOff val="10000"/>
                </a:schemeClr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8A057C2-057B-607A-C396-2D19463BEE6C}"/>
              </a:ext>
            </a:extLst>
          </p:cNvPr>
          <p:cNvSpPr txBox="1"/>
          <p:nvPr/>
        </p:nvSpPr>
        <p:spPr>
          <a:xfrm>
            <a:off x="4758376" y="4193488"/>
            <a:ext cx="222953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chemeClr val="tx2">
                    <a:lumMod val="90000"/>
                    <a:lumOff val="10000"/>
                  </a:schemeClr>
                </a:solidFill>
              </a:rPr>
              <a:t>Commercial</a:t>
            </a:r>
            <a:endParaRPr lang="en-US" sz="2800" dirty="0">
              <a:solidFill>
                <a:schemeClr val="tx2">
                  <a:lumMod val="90000"/>
                  <a:lumOff val="1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012625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F9D312B-882D-3913-DCE5-4CE8BEBA365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F656DF-AFBD-FE0F-AA6B-1C7DB8CBAE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12900"/>
            <a:ext cx="10515600" cy="1325563"/>
          </a:xfrm>
        </p:spPr>
        <p:txBody>
          <a:bodyPr>
            <a:normAutofit/>
          </a:bodyPr>
          <a:lstStyle/>
          <a:p>
            <a:r>
              <a:rPr lang="en-US" sz="3600" b="1" dirty="0">
                <a:solidFill>
                  <a:srgbClr val="002E6D"/>
                </a:solidFill>
                <a:latin typeface="Georgia" panose="02040502050405020303" pitchFamily="18" charset="0"/>
              </a:rPr>
              <a:t>Technical Assistant </a:t>
            </a:r>
            <a:endParaRPr lang="en-US" b="1" dirty="0">
              <a:latin typeface="Georgia" panose="02040502050405020303" pitchFamily="18" charset="0"/>
            </a:endParaRPr>
          </a:p>
        </p:txBody>
      </p:sp>
      <p:sp>
        <p:nvSpPr>
          <p:cNvPr id="5" name="AutoShape 2" descr="Woman working on a lap top">
            <a:extLst>
              <a:ext uri="{FF2B5EF4-FFF2-40B4-BE49-F238E27FC236}">
                <a16:creationId xmlns:a16="http://schemas.microsoft.com/office/drawing/2014/main" id="{2C844C59-6CA0-2510-E79A-D63AAC5C8697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92075" y="-1287463"/>
            <a:ext cx="4762500" cy="2667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34DA239-37F0-5E02-A5D5-D342BC0C8361}"/>
              </a:ext>
            </a:extLst>
          </p:cNvPr>
          <p:cNvSpPr txBox="1"/>
          <p:nvPr/>
        </p:nvSpPr>
        <p:spPr>
          <a:xfrm>
            <a:off x="419100" y="1638463"/>
            <a:ext cx="113538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2000" b="1" dirty="0">
                <a:solidFill>
                  <a:schemeClr val="tx2">
                    <a:lumMod val="90000"/>
                    <a:lumOff val="10000"/>
                  </a:schemeClr>
                </a:solidFill>
              </a:rPr>
              <a:t>Business Operation Support (BOS)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tx2">
                    <a:lumMod val="90000"/>
                    <a:lumOff val="10000"/>
                  </a:schemeClr>
                </a:solidFill>
              </a:rPr>
              <a:t>Helps entrepreneurs and small businesses facing financial challenges operate efficiently and grow sustainably.</a:t>
            </a:r>
          </a:p>
          <a:p>
            <a:pPr>
              <a:buNone/>
            </a:pPr>
            <a:r>
              <a:rPr lang="en-US" sz="2000" b="1" dirty="0">
                <a:solidFill>
                  <a:schemeClr val="tx2">
                    <a:lumMod val="90000"/>
                    <a:lumOff val="10000"/>
                  </a:schemeClr>
                </a:solidFill>
              </a:rPr>
              <a:t>QuickBooks &amp; Microsoft Excel Training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tx2">
                    <a:lumMod val="90000"/>
                    <a:lumOff val="10000"/>
                  </a:schemeClr>
                </a:solidFill>
              </a:rPr>
              <a:t>Learn to manage budgets, forecasts, inventory, and financial modeling to improve business performance.</a:t>
            </a:r>
          </a:p>
          <a:p>
            <a:pPr>
              <a:buNone/>
            </a:pPr>
            <a:r>
              <a:rPr lang="en-US" sz="2000" b="1" dirty="0">
                <a:solidFill>
                  <a:schemeClr val="tx2">
                    <a:lumMod val="90000"/>
                    <a:lumOff val="10000"/>
                  </a:schemeClr>
                </a:solidFill>
              </a:rPr>
              <a:t>Government Contract Assistance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tx2">
                    <a:lumMod val="90000"/>
                    <a:lumOff val="10000"/>
                  </a:schemeClr>
                </a:solidFill>
              </a:rPr>
              <a:t>Provides guidance on how to win federal contracts, access larger markets, and expand through compliance and partnerships.</a:t>
            </a:r>
          </a:p>
          <a:p>
            <a:pPr>
              <a:buNone/>
            </a:pPr>
            <a:r>
              <a:rPr lang="en-US" sz="2000" b="1" dirty="0">
                <a:solidFill>
                  <a:schemeClr val="tx2">
                    <a:lumMod val="90000"/>
                    <a:lumOff val="10000"/>
                  </a:schemeClr>
                </a:solidFill>
              </a:rPr>
              <a:t>Business Plan &amp; Income Forecasting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tx2">
                    <a:lumMod val="90000"/>
                    <a:lumOff val="10000"/>
                  </a:schemeClr>
                </a:solidFill>
              </a:rPr>
              <a:t>Supports clear goal-setting, financial planning, and resource allocation through customized business plans and projections.</a:t>
            </a:r>
          </a:p>
          <a:p>
            <a:pPr>
              <a:buNone/>
            </a:pPr>
            <a:r>
              <a:rPr lang="en-US" sz="2000" b="1" dirty="0">
                <a:solidFill>
                  <a:schemeClr val="tx2">
                    <a:lumMod val="90000"/>
                    <a:lumOff val="10000"/>
                  </a:schemeClr>
                </a:solidFill>
              </a:rPr>
              <a:t>Loan Packaging Assistance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tx2">
                    <a:lumMod val="90000"/>
                    <a:lumOff val="10000"/>
                  </a:schemeClr>
                </a:solidFill>
              </a:rPr>
              <a:t>Helps prepare complete and compelling loan applications to maximize approval chances from lenders.</a:t>
            </a:r>
          </a:p>
        </p:txBody>
      </p:sp>
    </p:spTree>
    <p:extLst>
      <p:ext uri="{BB962C8B-B14F-4D97-AF65-F5344CB8AC3E}">
        <p14:creationId xmlns:p14="http://schemas.microsoft.com/office/powerpoint/2010/main" val="194789217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D3FFA9E-FF07-AE80-960B-3EF4B18A1C8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126B92-B994-B673-E112-7463FBF46E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12900"/>
            <a:ext cx="10515600" cy="1325563"/>
          </a:xfrm>
        </p:spPr>
        <p:txBody>
          <a:bodyPr>
            <a:normAutofit/>
          </a:bodyPr>
          <a:lstStyle/>
          <a:p>
            <a:r>
              <a:rPr lang="en-US" sz="3600" b="1" dirty="0">
                <a:solidFill>
                  <a:srgbClr val="002E6D"/>
                </a:solidFill>
                <a:latin typeface="Georgia" panose="02040502050405020303" pitchFamily="18" charset="0"/>
              </a:rPr>
              <a:t>Business Operation Support (BOS)</a:t>
            </a:r>
            <a:endParaRPr lang="en-US" b="1" dirty="0">
              <a:latin typeface="Georgia" panose="02040502050405020303" pitchFamily="18" charset="0"/>
            </a:endParaRPr>
          </a:p>
        </p:txBody>
      </p:sp>
      <p:sp>
        <p:nvSpPr>
          <p:cNvPr id="5" name="AutoShape 2" descr="Woman working on a lap top">
            <a:extLst>
              <a:ext uri="{FF2B5EF4-FFF2-40B4-BE49-F238E27FC236}">
                <a16:creationId xmlns:a16="http://schemas.microsoft.com/office/drawing/2014/main" id="{3B32F844-CF5B-471A-B43B-D3F77D717F6C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92075" y="-1287463"/>
            <a:ext cx="4762500" cy="2667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21EDE3D-8EC4-F9C1-7DD1-0D35EDB1C38F}"/>
              </a:ext>
            </a:extLst>
          </p:cNvPr>
          <p:cNvSpPr txBox="1"/>
          <p:nvPr/>
        </p:nvSpPr>
        <p:spPr>
          <a:xfrm>
            <a:off x="662954" y="1638463"/>
            <a:ext cx="11353800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2400" dirty="0">
                <a:solidFill>
                  <a:schemeClr val="tx2">
                    <a:lumMod val="90000"/>
                    <a:lumOff val="10000"/>
                  </a:schemeClr>
                </a:solidFill>
              </a:rPr>
              <a:t>Most small businesses can’t afford a CFO — </a:t>
            </a:r>
            <a:r>
              <a:rPr lang="en-US" sz="2400" b="1" dirty="0">
                <a:solidFill>
                  <a:schemeClr val="tx2">
                    <a:lumMod val="90000"/>
                    <a:lumOff val="10000"/>
                  </a:schemeClr>
                </a:solidFill>
              </a:rPr>
              <a:t>EAEDC offers CFO-like support</a:t>
            </a:r>
            <a:r>
              <a:rPr lang="en-US" sz="2400" dirty="0">
                <a:solidFill>
                  <a:schemeClr val="tx2">
                    <a:lumMod val="90000"/>
                    <a:lumOff val="10000"/>
                  </a:schemeClr>
                </a:solidFill>
              </a:rPr>
              <a:t>.</a:t>
            </a:r>
          </a:p>
          <a:p>
            <a:pPr>
              <a:buNone/>
            </a:pPr>
            <a:endParaRPr lang="en-US" sz="2400" dirty="0">
              <a:solidFill>
                <a:schemeClr val="tx2">
                  <a:lumMod val="90000"/>
                  <a:lumOff val="10000"/>
                </a:schemeClr>
              </a:solidFill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tx2">
                    <a:lumMod val="90000"/>
                    <a:lumOff val="10000"/>
                  </a:schemeClr>
                </a:solidFill>
              </a:rPr>
              <a:t> </a:t>
            </a:r>
            <a:r>
              <a:rPr lang="en-US" sz="2400" b="1" dirty="0">
                <a:solidFill>
                  <a:schemeClr val="tx2">
                    <a:lumMod val="90000"/>
                    <a:lumOff val="10000"/>
                  </a:schemeClr>
                </a:solidFill>
              </a:rPr>
              <a:t>Qualified Bookkeeping</a:t>
            </a:r>
            <a:br>
              <a:rPr lang="en-US" sz="2400" dirty="0">
                <a:solidFill>
                  <a:schemeClr val="tx2">
                    <a:lumMod val="90000"/>
                    <a:lumOff val="10000"/>
                  </a:schemeClr>
                </a:solidFill>
              </a:rPr>
            </a:br>
            <a:r>
              <a:rPr lang="en-US" sz="2400" dirty="0">
                <a:solidFill>
                  <a:schemeClr val="tx2">
                    <a:lumMod val="90000"/>
                    <a:lumOff val="10000"/>
                  </a:schemeClr>
                </a:solidFill>
              </a:rPr>
              <a:t>Focusing of financial leverage, accurate tracking of sales, payroll tax prep, tax filing, and sound interim financials ready </a:t>
            </a:r>
          </a:p>
          <a:p>
            <a:pPr>
              <a:buFont typeface="Arial" panose="020B0604020202020204" pitchFamily="34" charset="0"/>
              <a:buChar char="•"/>
            </a:pPr>
            <a:endParaRPr lang="en-US" sz="2400" dirty="0">
              <a:solidFill>
                <a:schemeClr val="tx2">
                  <a:lumMod val="90000"/>
                  <a:lumOff val="10000"/>
                </a:schemeClr>
              </a:solidFill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tx2">
                    <a:lumMod val="90000"/>
                    <a:lumOff val="10000"/>
                  </a:schemeClr>
                </a:solidFill>
              </a:rPr>
              <a:t> </a:t>
            </a:r>
            <a:r>
              <a:rPr lang="en-US" sz="2400" b="1" dirty="0">
                <a:solidFill>
                  <a:schemeClr val="tx2">
                    <a:lumMod val="90000"/>
                    <a:lumOff val="10000"/>
                  </a:schemeClr>
                </a:solidFill>
              </a:rPr>
              <a:t>Annual Financial Plan</a:t>
            </a:r>
            <a:br>
              <a:rPr lang="en-US" sz="2400" dirty="0">
                <a:solidFill>
                  <a:schemeClr val="tx2">
                    <a:lumMod val="90000"/>
                    <a:lumOff val="10000"/>
                  </a:schemeClr>
                </a:solidFill>
              </a:rPr>
            </a:br>
            <a:r>
              <a:rPr lang="en-US" sz="2400" dirty="0">
                <a:solidFill>
                  <a:schemeClr val="tx2">
                    <a:lumMod val="90000"/>
                    <a:lumOff val="10000"/>
                  </a:schemeClr>
                </a:solidFill>
              </a:rPr>
              <a:t>Short / Long term plan to ensure financial stability and informed decision-making</a:t>
            </a:r>
          </a:p>
          <a:p>
            <a:pPr>
              <a:buFont typeface="Arial" panose="020B0604020202020204" pitchFamily="34" charset="0"/>
              <a:buChar char="•"/>
            </a:pPr>
            <a:endParaRPr lang="en-US" sz="2400" dirty="0">
              <a:solidFill>
                <a:schemeClr val="tx2">
                  <a:lumMod val="90000"/>
                  <a:lumOff val="10000"/>
                </a:schemeClr>
              </a:solidFill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tx2">
                    <a:lumMod val="90000"/>
                    <a:lumOff val="10000"/>
                  </a:schemeClr>
                </a:solidFill>
              </a:rPr>
              <a:t> </a:t>
            </a:r>
            <a:r>
              <a:rPr lang="en-US" sz="2400" b="1" dirty="0">
                <a:solidFill>
                  <a:schemeClr val="tx2">
                    <a:lumMod val="90000"/>
                    <a:lumOff val="10000"/>
                  </a:schemeClr>
                </a:solidFill>
              </a:rPr>
              <a:t>Industry Analysis &amp; Risk Management</a:t>
            </a:r>
            <a:br>
              <a:rPr lang="en-US" sz="2400" dirty="0">
                <a:solidFill>
                  <a:schemeClr val="tx2">
                    <a:lumMod val="90000"/>
                    <a:lumOff val="10000"/>
                  </a:schemeClr>
                </a:solidFill>
              </a:rPr>
            </a:br>
            <a:r>
              <a:rPr lang="en-US" sz="2400" dirty="0">
                <a:solidFill>
                  <a:schemeClr val="tx2">
                    <a:lumMod val="90000"/>
                    <a:lumOff val="10000"/>
                  </a:schemeClr>
                </a:solidFill>
              </a:rPr>
              <a:t>In-depth insights into market trends and industry dynamics to guide your business</a:t>
            </a:r>
          </a:p>
        </p:txBody>
      </p:sp>
    </p:spTree>
    <p:extLst>
      <p:ext uri="{BB962C8B-B14F-4D97-AF65-F5344CB8AC3E}">
        <p14:creationId xmlns:p14="http://schemas.microsoft.com/office/powerpoint/2010/main" val="146833952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291F3858-55FD-24AB-4DD0-04E3FA8A8863}"/>
              </a:ext>
            </a:extLst>
          </p:cNvPr>
          <p:cNvSpPr/>
          <p:nvPr/>
        </p:nvSpPr>
        <p:spPr>
          <a:xfrm rot="1326615">
            <a:off x="776031" y="2666884"/>
            <a:ext cx="85272" cy="4969762"/>
          </a:xfrm>
          <a:prstGeom prst="rect">
            <a:avLst/>
          </a:prstGeom>
          <a:solidFill>
            <a:schemeClr val="tx2">
              <a:lumMod val="75000"/>
              <a:lumOff val="25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F1A14D0-B0B7-3785-902D-C31E7B0FFCFF}"/>
              </a:ext>
            </a:extLst>
          </p:cNvPr>
          <p:cNvSpPr/>
          <p:nvPr/>
        </p:nvSpPr>
        <p:spPr>
          <a:xfrm rot="1443391">
            <a:off x="6062546" y="-568740"/>
            <a:ext cx="66908" cy="4164981"/>
          </a:xfrm>
          <a:prstGeom prst="rect">
            <a:avLst/>
          </a:prstGeom>
          <a:solidFill>
            <a:schemeClr val="tx2">
              <a:lumMod val="75000"/>
              <a:lumOff val="25000"/>
            </a:schemeClr>
          </a:solidFill>
          <a:ln>
            <a:solidFill>
              <a:schemeClr val="tx2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8FA6D09D-26F0-291C-F59D-E665117BAD72}"/>
              </a:ext>
            </a:extLst>
          </p:cNvPr>
          <p:cNvSpPr/>
          <p:nvPr/>
        </p:nvSpPr>
        <p:spPr>
          <a:xfrm>
            <a:off x="0" y="1282467"/>
            <a:ext cx="12192000" cy="4164981"/>
          </a:xfrm>
          <a:prstGeom prst="rect">
            <a:avLst/>
          </a:prstGeom>
          <a:solidFill>
            <a:schemeClr val="tx2">
              <a:lumMod val="75000"/>
              <a:lumOff val="25000"/>
            </a:schemeClr>
          </a:solidFill>
          <a:ln>
            <a:solidFill>
              <a:schemeClr val="tx2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fontAlgn="base"/>
            <a:endParaRPr lang="en-US" sz="1800" b="1" i="0" dirty="0">
              <a:solidFill>
                <a:schemeClr val="bg1">
                  <a:lumMod val="50000"/>
                </a:schemeClr>
              </a:solidFill>
              <a:effectLst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933B5B9-876E-C8B1-CFE8-0E1BA590A89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60025" y="240399"/>
            <a:ext cx="9471950" cy="2799905"/>
          </a:xfrm>
        </p:spPr>
        <p:txBody>
          <a:bodyPr>
            <a:normAutofit/>
          </a:bodyPr>
          <a:lstStyle/>
          <a:p>
            <a:pPr fontAlgn="base"/>
            <a:r>
              <a:rPr lang="en-US" b="1" dirty="0">
                <a:solidFill>
                  <a:schemeClr val="bg1"/>
                </a:solidFill>
                <a:latin typeface="Georgia" panose="02040502050405020303" pitchFamily="18" charset="0"/>
              </a:rPr>
              <a:t>Q&amp;A</a:t>
            </a:r>
            <a:br>
              <a:rPr lang="en-US" sz="8800" b="1" dirty="0">
                <a:solidFill>
                  <a:schemeClr val="bg1"/>
                </a:solidFill>
                <a:latin typeface="Georgia" panose="02040502050405020303" pitchFamily="18" charset="0"/>
              </a:rPr>
            </a:br>
            <a:br>
              <a:rPr lang="en-US" sz="2000" b="1" i="0" dirty="0">
                <a:solidFill>
                  <a:schemeClr val="bg1">
                    <a:lumMod val="50000"/>
                  </a:schemeClr>
                </a:solidFill>
                <a:effectLst/>
                <a:latin typeface="Georgia" panose="02040502050405020303" pitchFamily="18" charset="0"/>
              </a:rPr>
            </a:br>
            <a:endParaRPr lang="en-US" sz="2000" b="1" dirty="0">
              <a:solidFill>
                <a:schemeClr val="bg1"/>
              </a:solidFill>
              <a:latin typeface="Georgia" panose="02040502050405020303" pitchFamily="18" charset="0"/>
            </a:endParaRPr>
          </a:p>
        </p:txBody>
      </p:sp>
      <p:pic>
        <p:nvPicPr>
          <p:cNvPr id="8" name="Picture 7" descr="A round gold emblem with a white eagle and stars&#10;&#10;AI-generated content may be incorrect.">
            <a:extLst>
              <a:ext uri="{FF2B5EF4-FFF2-40B4-BE49-F238E27FC236}">
                <a16:creationId xmlns:a16="http://schemas.microsoft.com/office/drawing/2014/main" id="{B257E482-99EB-A253-91A0-35561109E75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45307" y="2594905"/>
            <a:ext cx="1540104" cy="1540104"/>
          </a:xfrm>
          <a:prstGeom prst="rect">
            <a:avLst/>
          </a:prstGeom>
        </p:spPr>
      </p:pic>
      <p:sp>
        <p:nvSpPr>
          <p:cNvPr id="9" name="Subtitle 2">
            <a:extLst>
              <a:ext uri="{FF2B5EF4-FFF2-40B4-BE49-F238E27FC236}">
                <a16:creationId xmlns:a16="http://schemas.microsoft.com/office/drawing/2014/main" id="{C1196218-4C65-713F-018E-95FA2573A718}"/>
              </a:ext>
            </a:extLst>
          </p:cNvPr>
          <p:cNvSpPr txBox="1">
            <a:spLocks/>
          </p:cNvSpPr>
          <p:nvPr/>
        </p:nvSpPr>
        <p:spPr>
          <a:xfrm>
            <a:off x="1658726" y="5362475"/>
            <a:ext cx="9144000" cy="16557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base"/>
            <a:r>
              <a:rPr lang="en-US" sz="2800" b="1" i="1" u="none" strike="noStrike" dirty="0">
                <a:solidFill>
                  <a:schemeClr val="bg1">
                    <a:lumMod val="50000"/>
                  </a:schemeClr>
                </a:solidFill>
                <a:effectLst/>
                <a:latin typeface="georgia" panose="02040502050405020303" pitchFamily="18" charset="0"/>
              </a:rPr>
              <a:t>EAEDC</a:t>
            </a:r>
            <a:r>
              <a:rPr lang="en-US" sz="4400" b="1" i="1" u="none" strike="noStrike" dirty="0">
                <a:solidFill>
                  <a:schemeClr val="bg1">
                    <a:lumMod val="50000"/>
                  </a:schemeClr>
                </a:solidFill>
                <a:effectLst/>
                <a:latin typeface="georgia" panose="02040502050405020303" pitchFamily="18" charset="0"/>
              </a:rPr>
              <a:t> </a:t>
            </a:r>
          </a:p>
          <a:p>
            <a:pPr fontAlgn="base"/>
            <a:r>
              <a:rPr lang="en-US" sz="1400" b="1" i="1" u="none" strike="noStrike" dirty="0">
                <a:solidFill>
                  <a:schemeClr val="bg1">
                    <a:lumMod val="50000"/>
                  </a:schemeClr>
                </a:solidFill>
                <a:effectLst/>
                <a:latin typeface="georgia" panose="02040502050405020303" pitchFamily="18" charset="0"/>
              </a:rPr>
              <a:t>Eastern American Economic Development Corporation </a:t>
            </a:r>
          </a:p>
          <a:p>
            <a:pPr fontAlgn="base"/>
            <a:r>
              <a:rPr lang="en-US" sz="1400" b="1" i="1" dirty="0">
                <a:solidFill>
                  <a:schemeClr val="bg1">
                    <a:lumMod val="50000"/>
                  </a:schemeClr>
                </a:solidFill>
                <a:latin typeface="georgia" panose="02040502050405020303" pitchFamily="18" charset="0"/>
              </a:rPr>
              <a:t>Community Development Financial Institution Certified By  U. S. Department of the Treasury </a:t>
            </a:r>
            <a:endParaRPr lang="en-US" sz="1400" b="1" i="0" dirty="0">
              <a:solidFill>
                <a:schemeClr val="bg1">
                  <a:lumMod val="50000"/>
                </a:schemeClr>
              </a:solidFill>
              <a:effectLst/>
            </a:endParaRPr>
          </a:p>
          <a:p>
            <a:pPr fontAlgn="base"/>
            <a:endParaRPr lang="en-US" sz="1050" b="1" i="0" dirty="0">
              <a:solidFill>
                <a:schemeClr val="bg1">
                  <a:lumMod val="50000"/>
                </a:schemeClr>
              </a:solidFill>
              <a:effectLst/>
            </a:endParaRPr>
          </a:p>
          <a:p>
            <a:pPr fontAlgn="base"/>
            <a:endParaRPr lang="en-US" sz="1050" b="1" i="0" dirty="0">
              <a:solidFill>
                <a:schemeClr val="bg1">
                  <a:lumMod val="50000"/>
                </a:schemeClr>
              </a:solidFill>
              <a:effectLst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D906EAA-C362-D974-EA5E-67577EB7BBED}"/>
              </a:ext>
            </a:extLst>
          </p:cNvPr>
          <p:cNvSpPr txBox="1">
            <a:spLocks/>
          </p:cNvSpPr>
          <p:nvPr/>
        </p:nvSpPr>
        <p:spPr>
          <a:xfrm>
            <a:off x="1658726" y="3763527"/>
            <a:ext cx="9144000" cy="16557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base"/>
            <a:endParaRPr lang="en-US" sz="1600" b="1" dirty="0">
              <a:solidFill>
                <a:schemeClr val="bg1"/>
              </a:solidFill>
            </a:endParaRPr>
          </a:p>
          <a:p>
            <a:pPr fontAlgn="base"/>
            <a:r>
              <a:rPr lang="en-US" sz="4000" b="1" dirty="0">
                <a:solidFill>
                  <a:schemeClr val="bg1"/>
                </a:solidFill>
                <a:latin typeface="Georgia" panose="02040502050405020303" pitchFamily="18" charset="0"/>
              </a:rPr>
              <a:t>www.ea504.org</a:t>
            </a:r>
            <a:br>
              <a:rPr lang="en-US" sz="3200" b="1" i="1" dirty="0">
                <a:solidFill>
                  <a:schemeClr val="bg1"/>
                </a:solidFill>
                <a:latin typeface="georgia" panose="02040502050405020303" pitchFamily="18" charset="0"/>
              </a:rPr>
            </a:br>
            <a:r>
              <a:rPr lang="en-US" sz="3600" b="1" i="1" dirty="0">
                <a:solidFill>
                  <a:schemeClr val="bg1"/>
                </a:solidFill>
                <a:latin typeface="georgia" panose="02040502050405020303" pitchFamily="18" charset="0"/>
              </a:rPr>
              <a:t>201-585-0136</a:t>
            </a:r>
          </a:p>
        </p:txBody>
      </p:sp>
    </p:spTree>
    <p:extLst>
      <p:ext uri="{BB962C8B-B14F-4D97-AF65-F5344CB8AC3E}">
        <p14:creationId xmlns:p14="http://schemas.microsoft.com/office/powerpoint/2010/main" val="27954766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FF1830-8A9E-1E79-B739-6D46228635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fontAlgn="base"/>
            <a:r>
              <a:rPr lang="en-US" sz="3600" b="1" dirty="0">
                <a:solidFill>
                  <a:schemeClr val="tx2">
                    <a:lumMod val="90000"/>
                    <a:lumOff val="10000"/>
                  </a:schemeClr>
                </a:solidFill>
                <a:latin typeface="georgia" panose="02040502050405020303" pitchFamily="18" charset="0"/>
              </a:rPr>
              <a:t>Kwon H. Jung, Speaker</a:t>
            </a:r>
            <a:endParaRPr lang="en-US" sz="3600" u="none" strike="noStrike" dirty="0">
              <a:solidFill>
                <a:schemeClr val="tx2">
                  <a:lumMod val="90000"/>
                  <a:lumOff val="10000"/>
                </a:schemeClr>
              </a:solidFill>
              <a:effectLst/>
              <a:latin typeface="georgia" panose="02040502050405020303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E15D28D-3943-0B20-F299-73CDDF4D6E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sz="2300" dirty="0">
                <a:solidFill>
                  <a:schemeClr val="tx2">
                    <a:lumMod val="90000"/>
                    <a:lumOff val="10000"/>
                  </a:schemeClr>
                </a:solidFill>
              </a:rPr>
              <a:t>CEO &amp; President of EAEDC since 2015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300" dirty="0">
                <a:solidFill>
                  <a:schemeClr val="tx2">
                    <a:lumMod val="90000"/>
                    <a:lumOff val="10000"/>
                  </a:schemeClr>
                </a:solidFill>
              </a:rPr>
              <a:t>28+ years in Banking &amp; Federal / State Level Lending experience</a:t>
            </a:r>
          </a:p>
          <a:p>
            <a:r>
              <a:rPr lang="en-US" sz="2300" dirty="0">
                <a:solidFill>
                  <a:schemeClr val="tx2">
                    <a:lumMod val="90000"/>
                    <a:lumOff val="10000"/>
                  </a:schemeClr>
                </a:solidFill>
              </a:rPr>
              <a:t>Reviewed 12,500+ business financial cases from Truist Bank, Bank of America, Bank of Hope, KEB Hana Bank &amp; EAEDC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300" dirty="0">
                <a:solidFill>
                  <a:schemeClr val="tx2">
                    <a:lumMod val="90000"/>
                    <a:lumOff val="10000"/>
                  </a:schemeClr>
                </a:solidFill>
              </a:rPr>
              <a:t>One of few experts in Construction &amp; Project Financing in East Cost</a:t>
            </a:r>
          </a:p>
          <a:p>
            <a:r>
              <a:rPr lang="en-US" sz="2300" dirty="0">
                <a:solidFill>
                  <a:schemeClr val="tx2">
                    <a:lumMod val="90000"/>
                    <a:lumOff val="10000"/>
                  </a:schemeClr>
                </a:solidFill>
              </a:rPr>
              <a:t>12</a:t>
            </a:r>
            <a:r>
              <a:rPr lang="en-US" sz="2300" baseline="30000" dirty="0">
                <a:solidFill>
                  <a:schemeClr val="tx2">
                    <a:lumMod val="90000"/>
                    <a:lumOff val="10000"/>
                  </a:schemeClr>
                </a:solidFill>
              </a:rPr>
              <a:t>th</a:t>
            </a:r>
            <a:r>
              <a:rPr lang="en-US" sz="2300" dirty="0">
                <a:solidFill>
                  <a:schemeClr val="tx2">
                    <a:lumMod val="90000"/>
                    <a:lumOff val="10000"/>
                  </a:schemeClr>
                </a:solidFill>
              </a:rPr>
              <a:t> President of New Jersey Korean American Chamber of Commerce </a:t>
            </a:r>
          </a:p>
          <a:p>
            <a:r>
              <a:rPr lang="en-US" sz="2300" dirty="0">
                <a:solidFill>
                  <a:schemeClr val="tx2">
                    <a:lumMod val="90000"/>
                    <a:lumOff val="10000"/>
                  </a:schemeClr>
                </a:solidFill>
              </a:rPr>
              <a:t>4</a:t>
            </a:r>
            <a:r>
              <a:rPr lang="en-US" sz="2300" baseline="30000" dirty="0">
                <a:solidFill>
                  <a:schemeClr val="tx2">
                    <a:lumMod val="90000"/>
                    <a:lumOff val="10000"/>
                  </a:schemeClr>
                </a:solidFill>
              </a:rPr>
              <a:t>th </a:t>
            </a:r>
            <a:r>
              <a:rPr lang="en-US" sz="2300" dirty="0">
                <a:solidFill>
                  <a:schemeClr val="tx2">
                    <a:lumMod val="90000"/>
                    <a:lumOff val="10000"/>
                  </a:schemeClr>
                </a:solidFill>
              </a:rPr>
              <a:t>President of Overseas Korean Trade Association New Jersey (World-OKTA)</a:t>
            </a:r>
          </a:p>
          <a:p>
            <a:r>
              <a:rPr lang="en-US" sz="2300" dirty="0">
                <a:solidFill>
                  <a:schemeClr val="tx2">
                    <a:lumMod val="90000"/>
                    <a:lumOff val="10000"/>
                  </a:schemeClr>
                </a:solidFill>
              </a:rPr>
              <a:t>Board of Director at Burlington Mercer Chamber of Commerce, New Jersey Korean American Realtor Association(NJKARA), Korean Community Center (KCC)</a:t>
            </a:r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1529CAE9-5F30-54C8-7180-F5C7BAB635E1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46852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54BAE6B-46F2-542E-781F-54AB7E7C5AA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DC95F9-D5F5-FC14-D382-ED61405678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>
                <a:solidFill>
                  <a:schemeClr val="tx2">
                    <a:lumMod val="90000"/>
                    <a:lumOff val="10000"/>
                  </a:schemeClr>
                </a:solidFill>
                <a:latin typeface="Georgia" panose="02040502050405020303" pitchFamily="18" charset="0"/>
              </a:rPr>
              <a:t>EAEDC, </a:t>
            </a:r>
            <a:r>
              <a:rPr lang="en-US" sz="3600" dirty="0">
                <a:solidFill>
                  <a:schemeClr val="tx2">
                    <a:lumMod val="90000"/>
                    <a:lumOff val="10000"/>
                  </a:schemeClr>
                </a:solidFill>
                <a:latin typeface="Georgia" panose="02040502050405020303" pitchFamily="18" charset="0"/>
              </a:rPr>
              <a:t>Social Mission Driven Company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9725C7-954F-2977-CB2F-F55F927F6C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>
                <a:solidFill>
                  <a:schemeClr val="tx2">
                    <a:lumMod val="90000"/>
                    <a:lumOff val="10000"/>
                  </a:schemeClr>
                </a:solidFill>
              </a:rPr>
              <a:t>One and only Korean American Company, Federal SBA 504 Lender certified by U.S. Small Business Administration since May 2006</a:t>
            </a:r>
          </a:p>
          <a:p>
            <a:endParaRPr lang="en-US" sz="2400" dirty="0">
              <a:solidFill>
                <a:schemeClr val="tx2">
                  <a:lumMod val="90000"/>
                  <a:lumOff val="10000"/>
                </a:schemeClr>
              </a:solidFill>
            </a:endParaRPr>
          </a:p>
          <a:p>
            <a:r>
              <a:rPr lang="en-US" sz="2400" dirty="0">
                <a:solidFill>
                  <a:schemeClr val="tx2">
                    <a:lumMod val="90000"/>
                    <a:lumOff val="10000"/>
                  </a:schemeClr>
                </a:solidFill>
              </a:rPr>
              <a:t>First Korean American Community Development Financial Institution (CDFI) Loan Funds certified by U. S. Department of the Treasury March 2025</a:t>
            </a:r>
          </a:p>
          <a:p>
            <a:endParaRPr lang="en-US" sz="2400" dirty="0">
              <a:solidFill>
                <a:schemeClr val="tx2">
                  <a:lumMod val="90000"/>
                  <a:lumOff val="10000"/>
                </a:schemeClr>
              </a:solidFill>
            </a:endParaRPr>
          </a:p>
          <a:p>
            <a:r>
              <a:rPr lang="en-US" sz="2400" dirty="0">
                <a:solidFill>
                  <a:schemeClr val="tx2">
                    <a:lumMod val="90000"/>
                    <a:lumOff val="10000"/>
                  </a:schemeClr>
                </a:solidFill>
              </a:rPr>
              <a:t>Funded $226MM to Small Business since 2016</a:t>
            </a:r>
          </a:p>
          <a:p>
            <a:endParaRPr lang="en-US" sz="2400" dirty="0">
              <a:solidFill>
                <a:schemeClr val="tx2">
                  <a:lumMod val="90000"/>
                  <a:lumOff val="10000"/>
                </a:schemeClr>
              </a:solidFill>
            </a:endParaRPr>
          </a:p>
          <a:p>
            <a:r>
              <a:rPr lang="en-US" sz="2400" dirty="0">
                <a:solidFill>
                  <a:schemeClr val="tx2">
                    <a:lumMod val="90000"/>
                    <a:lumOff val="10000"/>
                  </a:schemeClr>
                </a:solidFill>
              </a:rPr>
              <a:t>Created 1,734 New Job to small business since 2016</a:t>
            </a:r>
          </a:p>
        </p:txBody>
      </p:sp>
    </p:spTree>
    <p:extLst>
      <p:ext uri="{BB962C8B-B14F-4D97-AF65-F5344CB8AC3E}">
        <p14:creationId xmlns:p14="http://schemas.microsoft.com/office/powerpoint/2010/main" val="41860949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C7A7CC3-3F0D-C6D9-0367-38AC3A1884C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4" name="Picture 10" descr="Government icon (black) - Free vector icons on creazilla.com">
            <a:extLst>
              <a:ext uri="{FF2B5EF4-FFF2-40B4-BE49-F238E27FC236}">
                <a16:creationId xmlns:a16="http://schemas.microsoft.com/office/drawing/2014/main" id="{1F553BD7-49A7-3A0B-22CA-3A050F72099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alphaModFix amt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43274" y="1369179"/>
            <a:ext cx="1105451" cy="10570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8" descr="Arrow Icon Images – Browse 4,355,742 ...">
            <a:extLst>
              <a:ext uri="{FF2B5EF4-FFF2-40B4-BE49-F238E27FC236}">
                <a16:creationId xmlns:a16="http://schemas.microsoft.com/office/drawing/2014/main" id="{EAF04B2E-F886-338F-2FCC-DD59A52D3DA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alphaModFix amt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3648871" y="2562356"/>
            <a:ext cx="2371725" cy="1924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Arrow Icon Images – Browse 4,355,742 ...">
            <a:extLst>
              <a:ext uri="{FF2B5EF4-FFF2-40B4-BE49-F238E27FC236}">
                <a16:creationId xmlns:a16="http://schemas.microsoft.com/office/drawing/2014/main" id="{E3F134C1-FC70-DB91-63ED-D63CB2432FF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alphaModFix amt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6168414" y="2551891"/>
            <a:ext cx="2371725" cy="1924050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 descr="A yellow circle with a eagle and stars&#10;&#10;AI-generated content may be incorrect.">
            <a:extLst>
              <a:ext uri="{FF2B5EF4-FFF2-40B4-BE49-F238E27FC236}">
                <a16:creationId xmlns:a16="http://schemas.microsoft.com/office/drawing/2014/main" id="{D72A731F-2DED-5043-C735-4D3C1FFAFC6C}"/>
              </a:ext>
            </a:extLst>
          </p:cNvPr>
          <p:cNvPicPr>
            <a:picLocks noChangeAspect="1"/>
          </p:cNvPicPr>
          <p:nvPr/>
        </p:nvPicPr>
        <p:blipFill>
          <a:blip r:embed="rId5">
            <a:alphaModFix amt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74102" y="2604374"/>
            <a:ext cx="1640807" cy="1640807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068B1A57-6152-004B-1C55-8020E37240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>
                <a:solidFill>
                  <a:schemeClr val="tx2">
                    <a:lumMod val="90000"/>
                    <a:lumOff val="10000"/>
                  </a:schemeClr>
                </a:solidFill>
                <a:latin typeface="Georgia" panose="02040502050405020303" pitchFamily="18" charset="0"/>
              </a:rPr>
              <a:t>Mission and Goal</a:t>
            </a:r>
          </a:p>
        </p:txBody>
      </p:sp>
      <p:pic>
        <p:nvPicPr>
          <p:cNvPr id="1030" name="Picture 6" descr="Buildings - Free buildings icons">
            <a:extLst>
              <a:ext uri="{FF2B5EF4-FFF2-40B4-BE49-F238E27FC236}">
                <a16:creationId xmlns:a16="http://schemas.microsoft.com/office/drawing/2014/main" id="{E6BC008C-EC41-8C35-6E3C-802182063D4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alphaModFix amt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33221" y="4206459"/>
            <a:ext cx="1325564" cy="13255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529FF4-3479-08B5-5D02-6CA29A2B36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97681"/>
            <a:ext cx="10515600" cy="4351338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endParaRPr lang="en-US" sz="2400" dirty="0">
              <a:solidFill>
                <a:schemeClr val="tx2">
                  <a:lumMod val="90000"/>
                  <a:lumOff val="10000"/>
                </a:schemeClr>
              </a:solidFill>
              <a:latin typeface="Aptos" panose="020B0004020202020204" pitchFamily="34" charset="0"/>
            </a:endParaRPr>
          </a:p>
          <a:p>
            <a:pPr marL="0" indent="0" algn="ctr">
              <a:buNone/>
            </a:pPr>
            <a:endParaRPr lang="en-US" sz="2400" dirty="0">
              <a:solidFill>
                <a:schemeClr val="tx2">
                  <a:lumMod val="90000"/>
                  <a:lumOff val="10000"/>
                </a:schemeClr>
              </a:solidFill>
              <a:latin typeface="Aptos" panose="020B0004020202020204" pitchFamily="34" charset="0"/>
            </a:endParaRPr>
          </a:p>
          <a:p>
            <a:pPr marL="0" indent="0" algn="ctr">
              <a:buNone/>
            </a:pPr>
            <a:endParaRPr lang="en-US" sz="2400" dirty="0">
              <a:solidFill>
                <a:schemeClr val="tx2">
                  <a:lumMod val="90000"/>
                  <a:lumOff val="10000"/>
                </a:schemeClr>
              </a:solidFill>
              <a:latin typeface="Aptos" panose="020B0004020202020204" pitchFamily="34" charset="0"/>
            </a:endParaRPr>
          </a:p>
          <a:p>
            <a:pPr marL="0" indent="0" algn="ctr">
              <a:buNone/>
            </a:pPr>
            <a:r>
              <a:rPr lang="en-US" sz="2400" dirty="0">
                <a:solidFill>
                  <a:schemeClr val="tx2">
                    <a:lumMod val="90000"/>
                    <a:lumOff val="10000"/>
                  </a:schemeClr>
                </a:solidFill>
                <a:latin typeface="Georgia" panose="02040502050405020303" pitchFamily="18" charset="0"/>
              </a:rPr>
              <a:t>Increase Job creation and retention ratio</a:t>
            </a:r>
          </a:p>
          <a:p>
            <a:pPr marL="0" indent="0" algn="ctr">
              <a:buNone/>
            </a:pPr>
            <a:r>
              <a:rPr lang="en-US" sz="2400" dirty="0">
                <a:solidFill>
                  <a:schemeClr val="tx2">
                    <a:lumMod val="90000"/>
                    <a:lumOff val="10000"/>
                  </a:schemeClr>
                </a:solidFill>
                <a:latin typeface="Georgia" panose="02040502050405020303" pitchFamily="18" charset="0"/>
              </a:rPr>
              <a:t>Increase and/or stimulate local tax base</a:t>
            </a:r>
            <a:endParaRPr lang="en-US" dirty="0">
              <a:solidFill>
                <a:schemeClr val="tx2">
                  <a:lumMod val="90000"/>
                  <a:lumOff val="10000"/>
                </a:schemeClr>
              </a:solidFill>
              <a:latin typeface="Georgia" panose="02040502050405020303" pitchFamily="18" charset="0"/>
            </a:endParaRPr>
          </a:p>
          <a:p>
            <a:pPr marL="0" indent="0" algn="ctr">
              <a:buNone/>
            </a:pPr>
            <a:endParaRPr lang="en-US" sz="3600" dirty="0">
              <a:solidFill>
                <a:schemeClr val="tx2">
                  <a:lumMod val="90000"/>
                  <a:lumOff val="10000"/>
                </a:schemeClr>
              </a:solidFill>
              <a:latin typeface="Georgia" panose="02040502050405020303" pitchFamily="18" charset="0"/>
            </a:endParaRPr>
          </a:p>
          <a:p>
            <a:pPr marL="0" indent="0" algn="ctr">
              <a:buNone/>
            </a:pPr>
            <a:endParaRPr lang="en-US" sz="3600" dirty="0">
              <a:solidFill>
                <a:schemeClr val="tx2">
                  <a:lumMod val="90000"/>
                  <a:lumOff val="10000"/>
                </a:schemeClr>
              </a:solidFill>
              <a:latin typeface="Georgia" panose="02040502050405020303" pitchFamily="18" charset="0"/>
            </a:endParaRPr>
          </a:p>
          <a:p>
            <a:pPr marL="0" indent="0" algn="ctr">
              <a:buNone/>
            </a:pPr>
            <a:endParaRPr lang="en-US" sz="3600" dirty="0">
              <a:solidFill>
                <a:schemeClr val="tx2">
                  <a:lumMod val="90000"/>
                  <a:lumOff val="10000"/>
                </a:schemeClr>
              </a:solidFill>
              <a:latin typeface="Georgia" panose="02040502050405020303" pitchFamily="18" charset="0"/>
            </a:endParaRPr>
          </a:p>
          <a:p>
            <a:pPr marL="0" indent="0" algn="ctr">
              <a:buNone/>
            </a:pPr>
            <a:r>
              <a:rPr lang="en-US" sz="3600" dirty="0">
                <a:solidFill>
                  <a:schemeClr val="tx2">
                    <a:lumMod val="90000"/>
                    <a:lumOff val="10000"/>
                  </a:schemeClr>
                </a:solidFill>
                <a:latin typeface="Georgia" panose="02040502050405020303" pitchFamily="18" charset="0"/>
              </a:rPr>
              <a:t>Making a</a:t>
            </a:r>
            <a:r>
              <a:rPr lang="en-US" sz="3600" b="1" dirty="0">
                <a:solidFill>
                  <a:schemeClr val="tx2">
                    <a:lumMod val="90000"/>
                    <a:lumOff val="10000"/>
                  </a:schemeClr>
                </a:solidFill>
                <a:latin typeface="Georgia" panose="02040502050405020303" pitchFamily="18" charset="0"/>
              </a:rPr>
              <a:t> Virtuous Cycle </a:t>
            </a:r>
            <a:r>
              <a:rPr lang="en-US" sz="3600" dirty="0">
                <a:solidFill>
                  <a:schemeClr val="tx2">
                    <a:lumMod val="90000"/>
                    <a:lumOff val="10000"/>
                  </a:schemeClr>
                </a:solidFill>
                <a:latin typeface="Georgia" panose="02040502050405020303" pitchFamily="18" charset="0"/>
              </a:rPr>
              <a:t>to Local Economy</a:t>
            </a:r>
          </a:p>
          <a:p>
            <a:pPr marL="0" indent="0" algn="ctr">
              <a:buNone/>
            </a:pPr>
            <a:endParaRPr lang="en-US" b="1" dirty="0">
              <a:solidFill>
                <a:schemeClr val="tx2">
                  <a:lumMod val="90000"/>
                  <a:lumOff val="10000"/>
                </a:schemeClr>
              </a:solidFill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24687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6DA4B6C-1CEF-1FE0-D79E-C0CA14A52A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FAC282-83E5-2166-0E7C-7830224C4D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>
                <a:solidFill>
                  <a:schemeClr val="tx2">
                    <a:lumMod val="90000"/>
                    <a:lumOff val="10000"/>
                  </a:schemeClr>
                </a:solidFill>
                <a:latin typeface="Georgia" panose="02040502050405020303" pitchFamily="18" charset="0"/>
              </a:rPr>
              <a:t>Small Business in the United States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7AC3A8-1959-2EDB-6E87-4B0B14505F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sz="2400" dirty="0">
              <a:solidFill>
                <a:schemeClr val="tx2">
                  <a:lumMod val="90000"/>
                  <a:lumOff val="10000"/>
                </a:schemeClr>
              </a:solidFill>
            </a:endParaRPr>
          </a:p>
          <a:p>
            <a:r>
              <a:rPr lang="en-US" sz="2400" dirty="0">
                <a:solidFill>
                  <a:schemeClr val="tx2">
                    <a:lumMod val="90000"/>
                    <a:lumOff val="10000"/>
                  </a:schemeClr>
                </a:solidFill>
              </a:rPr>
              <a:t>Small Businesses are </a:t>
            </a:r>
            <a:r>
              <a:rPr lang="en-US" sz="2400" b="1" dirty="0">
                <a:solidFill>
                  <a:schemeClr val="tx2">
                    <a:lumMod val="90000"/>
                    <a:lumOff val="10000"/>
                  </a:schemeClr>
                </a:solidFill>
              </a:rPr>
              <a:t>Fundamental Source </a:t>
            </a:r>
            <a:r>
              <a:rPr lang="en-US" sz="2400" dirty="0">
                <a:solidFill>
                  <a:schemeClr val="tx2">
                    <a:lumMod val="90000"/>
                    <a:lumOff val="10000"/>
                  </a:schemeClr>
                </a:solidFill>
              </a:rPr>
              <a:t>of tax base for Federal, State and Local Government</a:t>
            </a:r>
          </a:p>
          <a:p>
            <a:r>
              <a:rPr lang="en-US" sz="2400" dirty="0">
                <a:solidFill>
                  <a:schemeClr val="tx2">
                    <a:lumMod val="90000"/>
                    <a:lumOff val="10000"/>
                  </a:schemeClr>
                </a:solidFill>
              </a:rPr>
              <a:t>Definition of Small Business: less than $20MM in tangible net worth</a:t>
            </a:r>
          </a:p>
          <a:p>
            <a:r>
              <a:rPr lang="en-US" sz="2400" dirty="0">
                <a:solidFill>
                  <a:schemeClr val="tx2">
                    <a:lumMod val="90000"/>
                    <a:lumOff val="10000"/>
                  </a:schemeClr>
                </a:solidFill>
              </a:rPr>
              <a:t>32.5 million small business (99.9% of US business) </a:t>
            </a:r>
          </a:p>
          <a:p>
            <a:r>
              <a:rPr lang="en-US" sz="2400" dirty="0">
                <a:solidFill>
                  <a:schemeClr val="tx2">
                    <a:lumMod val="90000"/>
                    <a:lumOff val="10000"/>
                  </a:schemeClr>
                </a:solidFill>
              </a:rPr>
              <a:t>61.2 million small business employees (46.8% of US employees)</a:t>
            </a:r>
          </a:p>
          <a:p>
            <a:r>
              <a:rPr lang="en-US" sz="2400" dirty="0">
                <a:solidFill>
                  <a:schemeClr val="tx2">
                    <a:lumMod val="90000"/>
                    <a:lumOff val="10000"/>
                  </a:schemeClr>
                </a:solidFill>
              </a:rPr>
              <a:t>The U.S. Small Business Administration provided </a:t>
            </a:r>
            <a:r>
              <a:rPr lang="en-US" sz="2400" b="1" dirty="0">
                <a:solidFill>
                  <a:schemeClr val="tx2">
                    <a:lumMod val="90000"/>
                    <a:lumOff val="10000"/>
                  </a:schemeClr>
                </a:solidFill>
              </a:rPr>
              <a:t>$1.1 Trillian </a:t>
            </a:r>
            <a:r>
              <a:rPr lang="en-US" sz="2400" dirty="0">
                <a:solidFill>
                  <a:schemeClr val="tx2">
                    <a:lumMod val="90000"/>
                    <a:lumOff val="10000"/>
                  </a:schemeClr>
                </a:solidFill>
              </a:rPr>
              <a:t>of disaster loan funding to small businesses in COVID pandemic era.  There were significant expansion in SBA 504 loans, which saw a 41% increase from $56 billion from the previous year. </a:t>
            </a:r>
          </a:p>
        </p:txBody>
      </p:sp>
    </p:spTree>
    <p:extLst>
      <p:ext uri="{BB962C8B-B14F-4D97-AF65-F5344CB8AC3E}">
        <p14:creationId xmlns:p14="http://schemas.microsoft.com/office/powerpoint/2010/main" val="21550778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val 7">
            <a:extLst>
              <a:ext uri="{FF2B5EF4-FFF2-40B4-BE49-F238E27FC236}">
                <a16:creationId xmlns:a16="http://schemas.microsoft.com/office/drawing/2014/main" id="{63829ABC-09B7-A00E-FC9A-FDCE2A0370BA}"/>
              </a:ext>
            </a:extLst>
          </p:cNvPr>
          <p:cNvSpPr/>
          <p:nvPr/>
        </p:nvSpPr>
        <p:spPr>
          <a:xfrm>
            <a:off x="9253425" y="1903976"/>
            <a:ext cx="1816894" cy="1792461"/>
          </a:xfrm>
          <a:prstGeom prst="ellipse">
            <a:avLst/>
          </a:prstGeom>
          <a:solidFill>
            <a:schemeClr val="tx2">
              <a:lumMod val="75000"/>
              <a:lumOff val="25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en-US" sz="9600" b="1" dirty="0">
              <a:solidFill>
                <a:schemeClr val="tx2"/>
              </a:solidFill>
            </a:endParaRP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71B7094E-55AE-9AEB-452E-F5934246883F}"/>
              </a:ext>
            </a:extLst>
          </p:cNvPr>
          <p:cNvSpPr/>
          <p:nvPr/>
        </p:nvSpPr>
        <p:spPr>
          <a:xfrm>
            <a:off x="6492929" y="1903976"/>
            <a:ext cx="1816894" cy="1792461"/>
          </a:xfrm>
          <a:prstGeom prst="ellipse">
            <a:avLst/>
          </a:prstGeom>
          <a:solidFill>
            <a:schemeClr val="tx2">
              <a:lumMod val="75000"/>
              <a:lumOff val="25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en-US" sz="9600" b="1" dirty="0">
              <a:solidFill>
                <a:schemeClr val="tx2"/>
              </a:solidFill>
            </a:endParaRP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7342FA15-9484-4A8C-833E-057E30301F61}"/>
              </a:ext>
            </a:extLst>
          </p:cNvPr>
          <p:cNvSpPr/>
          <p:nvPr/>
        </p:nvSpPr>
        <p:spPr>
          <a:xfrm>
            <a:off x="3697958" y="1903976"/>
            <a:ext cx="1816894" cy="1792461"/>
          </a:xfrm>
          <a:prstGeom prst="ellipse">
            <a:avLst/>
          </a:prstGeom>
          <a:solidFill>
            <a:schemeClr val="tx2">
              <a:lumMod val="75000"/>
              <a:lumOff val="25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en-US" sz="9600" b="1" dirty="0">
              <a:solidFill>
                <a:schemeClr val="tx2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B067F3E-26D4-81BE-861C-4BE2630047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3993" y="139578"/>
            <a:ext cx="10515600" cy="1325563"/>
          </a:xfrm>
        </p:spPr>
        <p:txBody>
          <a:bodyPr>
            <a:normAutofit/>
          </a:bodyPr>
          <a:lstStyle/>
          <a:p>
            <a:r>
              <a:rPr lang="en-US" sz="3600" b="1" dirty="0">
                <a:solidFill>
                  <a:schemeClr val="tx2">
                    <a:lumMod val="90000"/>
                    <a:lumOff val="10000"/>
                  </a:schemeClr>
                </a:solidFill>
                <a:latin typeface="Georgia" panose="02040502050405020303" pitchFamily="18" charset="0"/>
              </a:rPr>
              <a:t>    Content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F9B1936A-7B80-2D50-B350-87B17811B8A6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330222" y="3922999"/>
            <a:ext cx="3246894" cy="13474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>
              <a:buNone/>
            </a:pPr>
            <a:r>
              <a:rPr lang="en-US" sz="2000" b="1" dirty="0">
                <a:solidFill>
                  <a:schemeClr val="tx2"/>
                </a:solidFill>
              </a:rPr>
              <a:t>How EAEDC helps small businesses get funds</a:t>
            </a:r>
          </a:p>
          <a:p>
            <a:r>
              <a:rPr lang="en-US" sz="1600" dirty="0">
                <a:solidFill>
                  <a:schemeClr val="bg1">
                    <a:lumMod val="65000"/>
                  </a:schemeClr>
                </a:solidFill>
              </a:rPr>
              <a:t>Direct &amp; Indirect funding</a:t>
            </a:r>
          </a:p>
          <a:p>
            <a:r>
              <a:rPr lang="en-US" sz="1600" dirty="0">
                <a:solidFill>
                  <a:schemeClr val="bg1">
                    <a:lumMod val="65000"/>
                  </a:schemeClr>
                </a:solidFill>
              </a:rPr>
              <a:t>Technical Assistant</a:t>
            </a: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60A6FC25-BBDD-F336-A958-8FED372C7F66}"/>
              </a:ext>
            </a:extLst>
          </p:cNvPr>
          <p:cNvSpPr/>
          <p:nvPr/>
        </p:nvSpPr>
        <p:spPr>
          <a:xfrm>
            <a:off x="1045222" y="1919131"/>
            <a:ext cx="1816894" cy="1792461"/>
          </a:xfrm>
          <a:prstGeom prst="ellipse">
            <a:avLst/>
          </a:prstGeom>
          <a:solidFill>
            <a:schemeClr val="tx2">
              <a:lumMod val="75000"/>
              <a:lumOff val="25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en-US" sz="9600" b="1" dirty="0">
              <a:solidFill>
                <a:schemeClr val="tx2"/>
              </a:solidFill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E94D08A-DE80-55ED-C8B8-65F39F269AC7}"/>
              </a:ext>
            </a:extLst>
          </p:cNvPr>
          <p:cNvSpPr txBox="1"/>
          <p:nvPr/>
        </p:nvSpPr>
        <p:spPr>
          <a:xfrm>
            <a:off x="1487458" y="2219824"/>
            <a:ext cx="2270204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US" altLang="en-US" sz="9600" b="1" dirty="0">
                <a:solidFill>
                  <a:schemeClr val="bg1"/>
                </a:solidFill>
                <a:latin typeface="Arial" panose="020B0604020202020204" pitchFamily="34" charset="0"/>
              </a:rPr>
              <a:t>01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A39E280C-E588-36AF-4F7A-3D94089323DB}"/>
              </a:ext>
            </a:extLst>
          </p:cNvPr>
          <p:cNvSpPr txBox="1"/>
          <p:nvPr/>
        </p:nvSpPr>
        <p:spPr>
          <a:xfrm>
            <a:off x="4080490" y="2219824"/>
            <a:ext cx="2270204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US" altLang="en-US" sz="9600" b="1" dirty="0">
                <a:solidFill>
                  <a:schemeClr val="bg1"/>
                </a:solidFill>
                <a:latin typeface="Arial" panose="020B0604020202020204" pitchFamily="34" charset="0"/>
              </a:rPr>
              <a:t>02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F8492C2D-36A1-3173-E578-F4CDC8A367C0}"/>
              </a:ext>
            </a:extLst>
          </p:cNvPr>
          <p:cNvSpPr txBox="1"/>
          <p:nvPr/>
        </p:nvSpPr>
        <p:spPr>
          <a:xfrm>
            <a:off x="6815757" y="2249792"/>
            <a:ext cx="2270204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US" altLang="en-US" sz="9600" b="1" dirty="0">
                <a:solidFill>
                  <a:schemeClr val="bg1"/>
                </a:solidFill>
                <a:latin typeface="Arial" panose="020B0604020202020204" pitchFamily="34" charset="0"/>
              </a:rPr>
              <a:t>03</a:t>
            </a:r>
          </a:p>
        </p:txBody>
      </p:sp>
      <p:sp>
        <p:nvSpPr>
          <p:cNvPr id="17" name="Rectangle 1">
            <a:extLst>
              <a:ext uri="{FF2B5EF4-FFF2-40B4-BE49-F238E27FC236}">
                <a16:creationId xmlns:a16="http://schemas.microsoft.com/office/drawing/2014/main" id="{4D7E2C20-9553-6DA5-F8C4-78C5597DB52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89891" y="3922999"/>
            <a:ext cx="2960803" cy="10704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None/>
            </a:pPr>
            <a:r>
              <a:rPr lang="en-US" sz="2000" b="1" dirty="0">
                <a:solidFill>
                  <a:schemeClr val="tx2"/>
                </a:solidFill>
              </a:rPr>
              <a:t>Loans for borrowers</a:t>
            </a:r>
            <a:endParaRPr lang="en-US" sz="2000" dirty="0">
              <a:solidFill>
                <a:schemeClr val="tx2"/>
              </a:solidFill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bg1">
                    <a:lumMod val="65000"/>
                  </a:schemeClr>
                </a:solidFill>
              </a:rPr>
              <a:t>Working Capital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bg1">
                    <a:lumMod val="65000"/>
                  </a:schemeClr>
                </a:solidFill>
              </a:rPr>
              <a:t>Fixed asset</a:t>
            </a:r>
          </a:p>
        </p:txBody>
      </p:sp>
      <p:sp>
        <p:nvSpPr>
          <p:cNvPr id="18" name="Rectangle 1">
            <a:extLst>
              <a:ext uri="{FF2B5EF4-FFF2-40B4-BE49-F238E27FC236}">
                <a16:creationId xmlns:a16="http://schemas.microsoft.com/office/drawing/2014/main" id="{1E16D0DF-51D1-2F45-0DD8-108FF430392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20974" y="3922999"/>
            <a:ext cx="2960803" cy="17701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None/>
            </a:pPr>
            <a:r>
              <a:rPr lang="en-US" sz="2000" b="1" dirty="0">
                <a:solidFill>
                  <a:schemeClr val="tx2"/>
                </a:solidFill>
              </a:rPr>
              <a:t>Eligibility requirements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bg1">
                    <a:lumMod val="65000"/>
                  </a:schemeClr>
                </a:solidFill>
              </a:rPr>
              <a:t>Be a for - Profit Business.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bg1">
                    <a:lumMod val="65000"/>
                  </a:schemeClr>
                </a:solidFill>
              </a:rPr>
              <a:t>Do Business in the U.S.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bg1">
                    <a:lumMod val="65000"/>
                  </a:schemeClr>
                </a:solidFill>
              </a:rPr>
              <a:t>Be Creditworthy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bg1">
                    <a:lumMod val="65000"/>
                  </a:schemeClr>
                </a:solidFill>
              </a:rPr>
              <a:t>Exhaust Financing Options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0041F43-03EA-AD2D-94E0-0B5335E3E788}"/>
              </a:ext>
            </a:extLst>
          </p:cNvPr>
          <p:cNvSpPr txBox="1"/>
          <p:nvPr/>
        </p:nvSpPr>
        <p:spPr>
          <a:xfrm>
            <a:off x="9551024" y="2249793"/>
            <a:ext cx="2270204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US" altLang="en-US" sz="9600" b="1" dirty="0">
                <a:solidFill>
                  <a:schemeClr val="bg1"/>
                </a:solidFill>
                <a:latin typeface="Arial" panose="020B0604020202020204" pitchFamily="34" charset="0"/>
              </a:rPr>
              <a:t>04</a:t>
            </a:r>
          </a:p>
        </p:txBody>
      </p:sp>
      <p:sp>
        <p:nvSpPr>
          <p:cNvPr id="10" name="Rectangle 1">
            <a:extLst>
              <a:ext uri="{FF2B5EF4-FFF2-40B4-BE49-F238E27FC236}">
                <a16:creationId xmlns:a16="http://schemas.microsoft.com/office/drawing/2014/main" id="{8F7257A6-4C7D-4128-B898-F40BB6EA72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881777" y="3922999"/>
            <a:ext cx="2960803" cy="71917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None/>
            </a:pPr>
            <a:r>
              <a:rPr lang="en-US" sz="2000" b="1" dirty="0">
                <a:solidFill>
                  <a:schemeClr val="tx2"/>
                </a:solidFill>
              </a:rPr>
              <a:t>Technical assistant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bg1">
                    <a:lumMod val="65000"/>
                  </a:schemeClr>
                </a:solidFill>
              </a:rPr>
              <a:t>BOS</a:t>
            </a:r>
            <a:r>
              <a:rPr lang="ko-KR" altLang="en-US" sz="1600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en-US" altLang="ko-KR" sz="1600" dirty="0">
                <a:solidFill>
                  <a:schemeClr val="bg1">
                    <a:lumMod val="65000"/>
                  </a:schemeClr>
                </a:solidFill>
              </a:rPr>
              <a:t>program</a:t>
            </a:r>
            <a:endParaRPr lang="en-US" sz="1600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28154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3B23C120-3901-2D81-0B2A-2E651C0C467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52281" y="4299728"/>
            <a:ext cx="4614577" cy="124438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9D65093F-7BC8-BFAB-3DA6-215A57C86E27}"/>
              </a:ext>
            </a:extLst>
          </p:cNvPr>
          <p:cNvSpPr txBox="1"/>
          <p:nvPr/>
        </p:nvSpPr>
        <p:spPr>
          <a:xfrm>
            <a:off x="7678071" y="5656938"/>
            <a:ext cx="21988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chemeClr val="tx2">
                    <a:lumMod val="90000"/>
                    <a:lumOff val="10000"/>
                  </a:schemeClr>
                </a:solidFill>
              </a:rPr>
              <a:t>Small business </a:t>
            </a:r>
          </a:p>
          <a:p>
            <a:pPr algn="ctr"/>
            <a:r>
              <a:rPr lang="en-US" b="1" dirty="0">
                <a:solidFill>
                  <a:schemeClr val="tx2">
                    <a:lumMod val="90000"/>
                    <a:lumOff val="10000"/>
                  </a:schemeClr>
                </a:solidFill>
              </a:rPr>
              <a:t>(You)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24538C5-A6B1-2F7F-3CD1-D46D0AC357D3}"/>
              </a:ext>
            </a:extLst>
          </p:cNvPr>
          <p:cNvSpPr txBox="1"/>
          <p:nvPr/>
        </p:nvSpPr>
        <p:spPr>
          <a:xfrm>
            <a:off x="6143916" y="5610772"/>
            <a:ext cx="7195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tx2">
                    <a:lumMod val="90000"/>
                    <a:lumOff val="10000"/>
                  </a:schemeClr>
                </a:solidFill>
              </a:rPr>
              <a:t>Fund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E3ECBB94-CBED-4700-936A-125B4E7863E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507713" y="4299728"/>
            <a:ext cx="1979641" cy="1238794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ABBD964D-7316-6B94-BD72-A85D31303EA3}"/>
              </a:ext>
            </a:extLst>
          </p:cNvPr>
          <p:cNvSpPr txBox="1"/>
          <p:nvPr/>
        </p:nvSpPr>
        <p:spPr>
          <a:xfrm>
            <a:off x="3297867" y="5677005"/>
            <a:ext cx="14219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tx2">
                    <a:lumMod val="90000"/>
                    <a:lumOff val="10000"/>
                  </a:schemeClr>
                </a:solidFill>
              </a:rPr>
              <a:t>EAEDC 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BE3E9189-044E-4538-DC04-44678A17F3B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08798" y="1832112"/>
            <a:ext cx="1423686" cy="1423686"/>
          </a:xfrm>
          <a:prstGeom prst="rect">
            <a:avLst/>
          </a:prstGeom>
        </p:spPr>
      </p:pic>
      <p:pic>
        <p:nvPicPr>
          <p:cNvPr id="14" name="Graphic 13" descr="Arrow Right outline">
            <a:extLst>
              <a:ext uri="{FF2B5EF4-FFF2-40B4-BE49-F238E27FC236}">
                <a16:creationId xmlns:a16="http://schemas.microsoft.com/office/drawing/2014/main" id="{514A65A0-4126-ACCE-F910-2FC373B8782C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 rot="3305435">
            <a:off x="1423387" y="3800091"/>
            <a:ext cx="1238796" cy="639916"/>
          </a:xfrm>
          <a:prstGeom prst="rect">
            <a:avLst/>
          </a:prstGeom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F1552D9C-618C-9D87-CF38-8F88FFC1B3BA}"/>
              </a:ext>
            </a:extLst>
          </p:cNvPr>
          <p:cNvSpPr txBox="1"/>
          <p:nvPr/>
        </p:nvSpPr>
        <p:spPr>
          <a:xfrm>
            <a:off x="2507713" y="1951671"/>
            <a:ext cx="7176573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tx2">
                    <a:lumMod val="90000"/>
                    <a:lumOff val="10000"/>
                  </a:schemeClr>
                </a:solidFill>
              </a:rPr>
              <a:t>U.S. Small Business Administration (SBA)</a:t>
            </a:r>
          </a:p>
          <a:p>
            <a:r>
              <a:rPr lang="en-US" b="1" dirty="0">
                <a:solidFill>
                  <a:schemeClr val="tx2">
                    <a:lumMod val="90000"/>
                    <a:lumOff val="10000"/>
                  </a:schemeClr>
                </a:solidFill>
              </a:rPr>
              <a:t>U.S. Department of the Treasury </a:t>
            </a:r>
          </a:p>
          <a:p>
            <a:r>
              <a:rPr lang="en-US" b="1" dirty="0">
                <a:solidFill>
                  <a:schemeClr val="tx2">
                    <a:lumMod val="90000"/>
                    <a:lumOff val="10000"/>
                  </a:schemeClr>
                </a:solidFill>
              </a:rPr>
              <a:t>U.S. Economic Development Administration </a:t>
            </a:r>
          </a:p>
          <a:p>
            <a:r>
              <a:rPr lang="en-US" b="1" dirty="0">
                <a:solidFill>
                  <a:schemeClr val="tx2">
                    <a:lumMod val="90000"/>
                    <a:lumOff val="10000"/>
                  </a:schemeClr>
                </a:solidFill>
              </a:rPr>
              <a:t>by U.S. Department  of the Commerce</a:t>
            </a:r>
          </a:p>
          <a:p>
            <a:r>
              <a:rPr lang="en-US" b="1" dirty="0">
                <a:solidFill>
                  <a:schemeClr val="tx2">
                    <a:lumMod val="90000"/>
                    <a:lumOff val="10000"/>
                  </a:schemeClr>
                </a:solidFill>
              </a:rPr>
              <a:t>State Economic Development Authority (It varies by State)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D69EAAEE-EF3C-EA31-72BD-014AB5E03CE5}"/>
              </a:ext>
            </a:extLst>
          </p:cNvPr>
          <p:cNvSpPr txBox="1"/>
          <p:nvPr/>
        </p:nvSpPr>
        <p:spPr>
          <a:xfrm>
            <a:off x="908798" y="3277350"/>
            <a:ext cx="167659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tx2">
                    <a:lumMod val="90000"/>
                    <a:lumOff val="10000"/>
                  </a:schemeClr>
                </a:solidFill>
              </a:rPr>
              <a:t>Government </a:t>
            </a: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33185DC7-7E0D-62EC-F8FC-9E24B5F7E561}"/>
              </a:ext>
            </a:extLst>
          </p:cNvPr>
          <p:cNvSpPr txBox="1">
            <a:spLocks/>
          </p:cNvSpPr>
          <p:nvPr/>
        </p:nvSpPr>
        <p:spPr>
          <a:xfrm>
            <a:off x="326502" y="239561"/>
            <a:ext cx="1153899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b="1" dirty="0">
                <a:solidFill>
                  <a:srgbClr val="002E6D"/>
                </a:solidFill>
                <a:latin typeface="Georgia" panose="02040502050405020303" pitchFamily="18" charset="0"/>
              </a:rPr>
              <a:t>How EAEDC helps small businesses get funding</a:t>
            </a:r>
          </a:p>
        </p:txBody>
      </p:sp>
    </p:spTree>
    <p:extLst>
      <p:ext uri="{BB962C8B-B14F-4D97-AF65-F5344CB8AC3E}">
        <p14:creationId xmlns:p14="http://schemas.microsoft.com/office/powerpoint/2010/main" val="39712331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B9BEF9A-44F4-C39A-F3B0-0B2250896C3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9CAD7171-7B64-8B5D-48CB-81102FA4BB96}"/>
              </a:ext>
            </a:extLst>
          </p:cNvPr>
          <p:cNvSpPr txBox="1"/>
          <p:nvPr/>
        </p:nvSpPr>
        <p:spPr>
          <a:xfrm>
            <a:off x="272374" y="585390"/>
            <a:ext cx="11647251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300" b="1" dirty="0">
                <a:solidFill>
                  <a:schemeClr val="tx2">
                    <a:lumMod val="90000"/>
                    <a:lumOff val="10000"/>
                  </a:schemeClr>
                </a:solidFill>
                <a:latin typeface="Georgia" panose="02040502050405020303" pitchFamily="18" charset="0"/>
              </a:rPr>
              <a:t>EAEDC not only funds a loan but provide education</a:t>
            </a:r>
            <a:endParaRPr lang="en-US" sz="3300" b="1" dirty="0">
              <a:solidFill>
                <a:schemeClr val="tx2">
                  <a:lumMod val="90000"/>
                  <a:lumOff val="10000"/>
                </a:schemeClr>
              </a:solidFill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4B2CD2C-60D6-0A02-6DC1-4DC25312DE34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14939" t="8039" r="54460" b="4927"/>
          <a:stretch/>
        </p:blipFill>
        <p:spPr>
          <a:xfrm>
            <a:off x="5808859" y="4355809"/>
            <a:ext cx="1583185" cy="1214271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E9FC3FAB-64D3-5E71-0C1B-1EDB75EBDEB2}"/>
              </a:ext>
            </a:extLst>
          </p:cNvPr>
          <p:cNvSpPr txBox="1"/>
          <p:nvPr/>
        </p:nvSpPr>
        <p:spPr>
          <a:xfrm>
            <a:off x="8489510" y="4480555"/>
            <a:ext cx="376318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chemeClr val="tx2">
                    <a:lumMod val="90000"/>
                    <a:lumOff val="10000"/>
                  </a:schemeClr>
                </a:solidFill>
              </a:rPr>
              <a:t>Small business </a:t>
            </a:r>
          </a:p>
          <a:p>
            <a:pPr algn="ctr"/>
            <a:r>
              <a:rPr lang="en-US" sz="2800" b="1" dirty="0">
                <a:solidFill>
                  <a:schemeClr val="tx2">
                    <a:lumMod val="90000"/>
                    <a:lumOff val="10000"/>
                  </a:schemeClr>
                </a:solidFill>
              </a:rPr>
              <a:t>(You)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A162323-974F-D663-DEAE-4793B65627DE}"/>
              </a:ext>
            </a:extLst>
          </p:cNvPr>
          <p:cNvSpPr txBox="1"/>
          <p:nvPr/>
        </p:nvSpPr>
        <p:spPr>
          <a:xfrm>
            <a:off x="5808859" y="5613151"/>
            <a:ext cx="181583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chemeClr val="tx2">
                    <a:lumMod val="90000"/>
                    <a:lumOff val="10000"/>
                  </a:schemeClr>
                </a:solidFill>
              </a:rPr>
              <a:t>Fund</a:t>
            </a:r>
          </a:p>
          <a:p>
            <a:pPr algn="ctr"/>
            <a:r>
              <a:rPr lang="en-US" sz="1600" b="1" dirty="0">
                <a:solidFill>
                  <a:schemeClr val="tx2">
                    <a:lumMod val="90000"/>
                    <a:lumOff val="10000"/>
                  </a:schemeClr>
                </a:solidFill>
              </a:rPr>
              <a:t>Loan &amp; Grant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99364B8D-E1D0-89E7-5AE6-FF26090A389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0589" y="2371502"/>
            <a:ext cx="3171000" cy="1984307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A68C8E90-CAA4-0AFE-C1A9-422A29F35DD1}"/>
              </a:ext>
            </a:extLst>
          </p:cNvPr>
          <p:cNvSpPr txBox="1"/>
          <p:nvPr/>
        </p:nvSpPr>
        <p:spPr>
          <a:xfrm>
            <a:off x="1533900" y="4555228"/>
            <a:ext cx="227768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chemeClr val="tx2">
                    <a:lumMod val="90000"/>
                    <a:lumOff val="10000"/>
                  </a:schemeClr>
                </a:solidFill>
              </a:rPr>
              <a:t>EAEDC </a:t>
            </a: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C9BE156B-0681-D5AE-5A89-CEE767A95F5A}"/>
              </a:ext>
            </a:extLst>
          </p:cNvPr>
          <p:cNvSpPr txBox="1">
            <a:spLocks/>
          </p:cNvSpPr>
          <p:nvPr/>
        </p:nvSpPr>
        <p:spPr>
          <a:xfrm flipH="1">
            <a:off x="12252698" y="5434662"/>
            <a:ext cx="919292" cy="1289591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sz="3600" b="1" dirty="0">
              <a:solidFill>
                <a:srgbClr val="002E6D"/>
              </a:solidFill>
              <a:latin typeface="Georgia" panose="02040502050405020303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012596F2-5C3B-BA1E-9FE8-2FCDAB82DB43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63765" t="8039" r="3995"/>
          <a:stretch/>
        </p:blipFill>
        <p:spPr>
          <a:xfrm>
            <a:off x="9168344" y="2377356"/>
            <a:ext cx="2383067" cy="1833014"/>
          </a:xfrm>
          <a:prstGeom prst="rect">
            <a:avLst/>
          </a:prstGeom>
        </p:spPr>
      </p:pic>
      <p:pic>
        <p:nvPicPr>
          <p:cNvPr id="10" name="Graphic 9" descr="Classroom with solid fill">
            <a:extLst>
              <a:ext uri="{FF2B5EF4-FFF2-40B4-BE49-F238E27FC236}">
                <a16:creationId xmlns:a16="http://schemas.microsoft.com/office/drawing/2014/main" id="{2DA26C9F-25B9-37CC-2B0F-0064332AABD2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5937669" y="1565124"/>
            <a:ext cx="1325563" cy="1325563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B97B083D-9EE2-129B-29A2-786A771BFA4B}"/>
              </a:ext>
            </a:extLst>
          </p:cNvPr>
          <p:cNvSpPr txBox="1"/>
          <p:nvPr/>
        </p:nvSpPr>
        <p:spPr>
          <a:xfrm>
            <a:off x="4726322" y="2753444"/>
            <a:ext cx="376318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chemeClr val="tx2">
                    <a:lumMod val="90000"/>
                    <a:lumOff val="10000"/>
                  </a:schemeClr>
                </a:solidFill>
              </a:rPr>
              <a:t>Education</a:t>
            </a:r>
          </a:p>
          <a:p>
            <a:pPr algn="ctr"/>
            <a:r>
              <a:rPr lang="en-US" sz="1600" b="1" dirty="0">
                <a:solidFill>
                  <a:schemeClr val="tx2">
                    <a:lumMod val="90000"/>
                    <a:lumOff val="10000"/>
                  </a:schemeClr>
                </a:solidFill>
              </a:rPr>
              <a:t>Technical Assistant</a:t>
            </a:r>
          </a:p>
        </p:txBody>
      </p:sp>
      <p:pic>
        <p:nvPicPr>
          <p:cNvPr id="19" name="Graphic 18" descr="Arrow: Slight curve with solid fill">
            <a:extLst>
              <a:ext uri="{FF2B5EF4-FFF2-40B4-BE49-F238E27FC236}">
                <a16:creationId xmlns:a16="http://schemas.microsoft.com/office/drawing/2014/main" id="{52A79CF7-A518-BE66-7A29-45771AB8AE14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 rot="1321724">
            <a:off x="4017927" y="3827309"/>
            <a:ext cx="1459230" cy="914400"/>
          </a:xfrm>
          <a:prstGeom prst="rect">
            <a:avLst/>
          </a:prstGeom>
        </p:spPr>
      </p:pic>
      <p:pic>
        <p:nvPicPr>
          <p:cNvPr id="21" name="Graphic 20" descr="Arrow: Slight curve with solid fill">
            <a:extLst>
              <a:ext uri="{FF2B5EF4-FFF2-40B4-BE49-F238E27FC236}">
                <a16:creationId xmlns:a16="http://schemas.microsoft.com/office/drawing/2014/main" id="{D152531B-E0B3-93C7-2BD7-110AF4075C62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 rot="20278276" flipV="1">
            <a:off x="4051037" y="2468005"/>
            <a:ext cx="1459230" cy="914400"/>
          </a:xfrm>
          <a:prstGeom prst="rect">
            <a:avLst/>
          </a:prstGeom>
        </p:spPr>
      </p:pic>
      <p:pic>
        <p:nvPicPr>
          <p:cNvPr id="22" name="Graphic 21" descr="Arrow: Slight curve with solid fill">
            <a:extLst>
              <a:ext uri="{FF2B5EF4-FFF2-40B4-BE49-F238E27FC236}">
                <a16:creationId xmlns:a16="http://schemas.microsoft.com/office/drawing/2014/main" id="{D63072C4-6D78-A535-FE98-9F5439BE871E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 rot="19922097">
            <a:off x="7563029" y="3778835"/>
            <a:ext cx="1459230" cy="914400"/>
          </a:xfrm>
          <a:prstGeom prst="rect">
            <a:avLst/>
          </a:prstGeom>
        </p:spPr>
      </p:pic>
      <p:pic>
        <p:nvPicPr>
          <p:cNvPr id="23" name="Graphic 22" descr="Arrow: Slight curve with solid fill">
            <a:extLst>
              <a:ext uri="{FF2B5EF4-FFF2-40B4-BE49-F238E27FC236}">
                <a16:creationId xmlns:a16="http://schemas.microsoft.com/office/drawing/2014/main" id="{188A0EF4-9AF4-815E-280E-ED84F660D1EF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 rot="1788639" flipV="1">
            <a:off x="7518645" y="2353432"/>
            <a:ext cx="145923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016977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9712C5-F438-7F73-4BA7-71130ABE3E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01812"/>
            <a:ext cx="10515600" cy="1325563"/>
          </a:xfrm>
        </p:spPr>
        <p:txBody>
          <a:bodyPr/>
          <a:lstStyle/>
          <a:p>
            <a:r>
              <a:rPr lang="en-US" sz="3600" b="1" i="0" dirty="0">
                <a:solidFill>
                  <a:srgbClr val="002E6D"/>
                </a:solidFill>
                <a:effectLst/>
                <a:latin typeface="Georgia" panose="02040502050405020303" pitchFamily="18" charset="0"/>
              </a:rPr>
              <a:t>Loans for Borrowers</a:t>
            </a:r>
            <a:br>
              <a:rPr lang="en-US" b="1" i="0" dirty="0">
                <a:solidFill>
                  <a:srgbClr val="002E6D"/>
                </a:solidFill>
                <a:effectLst/>
                <a:latin typeface="Georgia" panose="02040502050405020303" pitchFamily="18" charset="0"/>
              </a:rPr>
            </a:br>
            <a:endParaRPr lang="en-US" b="1" dirty="0">
              <a:latin typeface="Georgia" panose="02040502050405020303" pitchFamily="18" charset="0"/>
            </a:endParaRPr>
          </a:p>
        </p:txBody>
      </p:sp>
      <p:sp>
        <p:nvSpPr>
          <p:cNvPr id="5" name="AutoShape 2" descr="Woman working on a lap top">
            <a:extLst>
              <a:ext uri="{FF2B5EF4-FFF2-40B4-BE49-F238E27FC236}">
                <a16:creationId xmlns:a16="http://schemas.microsoft.com/office/drawing/2014/main" id="{47B69830-E9B4-C481-DEE7-E950DBD0E4C6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92075" y="-1287463"/>
            <a:ext cx="4762500" cy="2667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E4BA906-B6AC-3627-4237-B3AFE87A585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2209" y="1379538"/>
            <a:ext cx="4856213" cy="3957757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3B5D3ECD-56D9-DC9F-EBAF-09948C78E6C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733580" y="1379538"/>
            <a:ext cx="4974219" cy="3964003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BC884326-BC14-495E-DC72-148D142A18BB}"/>
              </a:ext>
            </a:extLst>
          </p:cNvPr>
          <p:cNvSpPr txBox="1"/>
          <p:nvPr/>
        </p:nvSpPr>
        <p:spPr>
          <a:xfrm>
            <a:off x="8211784" y="5436437"/>
            <a:ext cx="303784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chemeClr val="tx2">
                    <a:lumMod val="90000"/>
                    <a:lumOff val="10000"/>
                  </a:schemeClr>
                </a:solidFill>
              </a:rPr>
              <a:t>Fixed Assets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bg1">
                    <a:lumMod val="65000"/>
                  </a:schemeClr>
                </a:solidFill>
              </a:rPr>
              <a:t>SBA 504, CRE Loan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bg1">
                    <a:lumMod val="65000"/>
                  </a:schemeClr>
                </a:solidFill>
              </a:rPr>
              <a:t>SBA 7(A), Microloan</a:t>
            </a:r>
          </a:p>
          <a:p>
            <a:endParaRPr lang="en-US" sz="2800" b="1" dirty="0">
              <a:solidFill>
                <a:schemeClr val="tx2">
                  <a:lumMod val="90000"/>
                  <a:lumOff val="10000"/>
                </a:schemeClr>
              </a:solidFill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6250300-79C4-092F-D482-5F1DBCC1CA8D}"/>
              </a:ext>
            </a:extLst>
          </p:cNvPr>
          <p:cNvSpPr txBox="1"/>
          <p:nvPr/>
        </p:nvSpPr>
        <p:spPr>
          <a:xfrm>
            <a:off x="1641374" y="5337295"/>
            <a:ext cx="277788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chemeClr val="tx2">
                    <a:lumMod val="90000"/>
                    <a:lumOff val="10000"/>
                  </a:schemeClr>
                </a:solidFill>
              </a:rPr>
              <a:t>Working Capital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bg1">
                    <a:lumMod val="65000"/>
                  </a:schemeClr>
                </a:solidFill>
              </a:rPr>
              <a:t>SBA 7(A)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bg1">
                    <a:lumMod val="65000"/>
                  </a:schemeClr>
                </a:solidFill>
              </a:rPr>
              <a:t>Microloan </a:t>
            </a:r>
          </a:p>
          <a:p>
            <a:endParaRPr lang="en-US" sz="2800" b="1" dirty="0">
              <a:solidFill>
                <a:schemeClr val="tx2">
                  <a:lumMod val="90000"/>
                  <a:lumOff val="1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389702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956</TotalTime>
  <Words>1052</Words>
  <Application>Microsoft Office PowerPoint</Application>
  <PresentationFormat>Widescreen</PresentationFormat>
  <Paragraphs>189</Paragraphs>
  <Slides>17</Slides>
  <Notes>16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3" baseType="lpstr">
      <vt:lpstr>Aptos</vt:lpstr>
      <vt:lpstr>Aptos Display</vt:lpstr>
      <vt:lpstr>Arial</vt:lpstr>
      <vt:lpstr>Georgia</vt:lpstr>
      <vt:lpstr>Georgia</vt:lpstr>
      <vt:lpstr>Office Theme</vt:lpstr>
      <vt:lpstr>Access to Capital  for  Small Business in U.S.</vt:lpstr>
      <vt:lpstr>Kwon H. Jung, Speaker</vt:lpstr>
      <vt:lpstr>EAEDC, Social Mission Driven Company</vt:lpstr>
      <vt:lpstr>Mission and Goal</vt:lpstr>
      <vt:lpstr>Small Business in the United States</vt:lpstr>
      <vt:lpstr>    Content</vt:lpstr>
      <vt:lpstr>PowerPoint Presentation</vt:lpstr>
      <vt:lpstr>PowerPoint Presentation</vt:lpstr>
      <vt:lpstr>Loans for Borrowers </vt:lpstr>
      <vt:lpstr> Working Capital </vt:lpstr>
      <vt:lpstr> Fixed Assets</vt:lpstr>
      <vt:lpstr>Eligibility Requirements </vt:lpstr>
      <vt:lpstr>Type of Loan</vt:lpstr>
      <vt:lpstr>Loan Review Process</vt:lpstr>
      <vt:lpstr>Technical Assistant </vt:lpstr>
      <vt:lpstr>Business Operation Support (BOS)</vt:lpstr>
      <vt:lpstr>Q&amp;A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Kwon Jung</dc:creator>
  <cp:lastModifiedBy>Kwon Jung</cp:lastModifiedBy>
  <cp:revision>55</cp:revision>
  <dcterms:created xsi:type="dcterms:W3CDTF">2025-04-11T13:59:04Z</dcterms:created>
  <dcterms:modified xsi:type="dcterms:W3CDTF">2025-10-06T16:07:31Z</dcterms:modified>
</cp:coreProperties>
</file>