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7" r:id="rId3"/>
    <p:sldId id="269" r:id="rId4"/>
    <p:sldId id="268" r:id="rId5"/>
    <p:sldId id="270" r:id="rId6"/>
    <p:sldId id="262" r:id="rId7"/>
    <p:sldId id="263" r:id="rId8"/>
    <p:sldId id="271" r:id="rId9"/>
    <p:sldId id="264" r:id="rId10"/>
    <p:sldId id="273" r:id="rId11"/>
    <p:sldId id="274" r:id="rId12"/>
    <p:sldId id="265" r:id="rId13"/>
    <p:sldId id="272" r:id="rId14"/>
    <p:sldId id="277" r:id="rId15"/>
    <p:sldId id="275" r:id="rId16"/>
    <p:sldId id="276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5482"/>
    <a:srgbClr val="295A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5" autoAdjust="0"/>
    <p:restoredTop sz="74760" autoAdjust="0"/>
  </p:normalViewPr>
  <p:slideViewPr>
    <p:cSldViewPr snapToGrid="0">
      <p:cViewPr varScale="1">
        <p:scale>
          <a:sx n="83" d="100"/>
          <a:sy n="83" d="100"/>
        </p:scale>
        <p:origin x="150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B6614-1A1E-4C85-BF1C-CA38EA95A33B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EBA24-0E8D-40A1-BFF5-6BD0507571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27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505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BE831-27EF-A017-790B-34C534647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480D55-9511-6D7E-6C38-BB62DBE9D7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390FAA-C61A-118C-D2D6-36686EDA52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21D1D2-5A76-ABE5-A63D-D40C5472C6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69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62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FAECE-BEEC-E87B-8269-A43E265AF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B8B536-BD11-FDDC-0B6E-3B51491E37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5DAAF3-E72E-1A05-D393-12ADE31360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0839E-3060-A3E0-FEA9-0E7ECEDF96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47715-0D4C-43C5-9091-8CD01F7474B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9606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C6E73-CB70-0090-F184-CBFFF67D0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385C0B-6882-CA59-01E6-5BB0B5355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7833C8-F91C-E277-C85B-0BB41171CB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B83B16-64E7-0CEA-E382-2DE7D16E39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047715-0D4C-43C5-9091-8CD01F7474B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51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ED857-D6C3-7EE9-693B-8CD62B01D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97913F-F988-4C41-6BA8-ABCD0D4E7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54AF3B-56C6-935C-3BF2-959F12151F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E8A4A-04A8-BA14-31EE-F713EF5629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273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F44B5-E314-30D9-1F5A-B8CFB784B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8CABCD-6F12-DC3F-C1B3-7C3ADB107B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7D1CC2-A717-7893-9781-FA2E4D156A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0E939-C0BD-72A2-D186-0BD278A3E9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6103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58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52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369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855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06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FC819-DD88-8DE8-1D8C-AC7A64A2C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A26552-FAAF-799B-114D-5578AE6E0F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89860B-35C6-DB48-A18E-E2D211291C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3A0C3-5DC7-3215-FAED-10B1ADF7BE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584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661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143DA-A097-3343-AD9C-12378D2E7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617098-FA0D-8F0A-FD3C-68C50E6168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5F3783-ED3E-3389-7AB7-4BD96FAA2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6BF7C-FB20-C542-CE78-31CA453F6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7EBA24-0E8D-40A1-BFF5-6BD05075713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0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3DED6-B8F1-0FA6-6246-8487C994D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29F76-DDE4-01DC-4CC8-A42BFB267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60552-7E37-EF1A-258C-9C306B6F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F9943-81F1-62A6-C001-AB4FEEBE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D2524-7595-A071-9AB6-83923E44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6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31A8D-DCBB-44D2-72C1-B35E2BD65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683C6-D20A-3B8A-5C28-4F43FCC2E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A14C9-260C-5CF6-7E40-AD0A97205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DD102-DE60-7D6B-9ACE-1FE4DBCD9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83B06-A510-0DD0-F673-E7FF09EB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76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6519F-C208-CDFE-CD37-DAAF24BCD6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8EC5DC-3591-A2C5-3C2E-5C206AFD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550CA-9B42-49EA-015A-6AAE9EAFB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4EFE0-A98D-593D-8728-F5F0CF92A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3CA44-AEF7-B237-69DD-844021FC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31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C1F6-3AAA-1CE8-3349-DC400E60D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B856D-008B-3938-D387-911A2FE1C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75005-48AE-3C4B-2704-FD20EA359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B8E4A-B4DC-86BC-B8ED-217E0FD48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799F6-BF38-87BB-D714-7B036FE0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57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17B27-5525-364C-33E0-F7BD3D1C1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B1A06-F5EA-9173-C6FD-8AD8D53B3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DFFB-778B-D50A-A6EC-9C6A95E7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864C5-57A7-6A6D-191F-9175D29FF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86A9-FA92-DCBA-94B9-96B60D4F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0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04702-518E-A95B-1DA3-53CB79F3B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2799-5FD1-A0CC-A199-921F68D3D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3DB42-F841-7287-448E-BCDF1E272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124A0-09FB-67B3-E843-79B1C8F1E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9776F-6435-030C-69CD-E1BFE786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88D061-0CC2-DBAD-7C2F-B0222ECA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8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47F25-CA5A-AD7B-DDE8-DB0312E4F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B8F61-1FED-8505-D860-25E18A51B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1AD25-405E-B0F7-F68B-3F838F5F6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D46A95-1DC8-64BF-795A-2CAD629B6F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C82D89-9932-EC80-4754-230833B58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577A6-54F9-91E3-475A-64F7EE1E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630A8E-BB67-8E4B-9205-C16AE75F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3409A4-A6E3-1A71-62EC-27EC907C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39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A0F75-BE41-8262-014E-D25A3C968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7337A-A7EA-D487-FB1C-0A5898AF4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3D278-D330-6FE8-6584-B9D4741A5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E56015-4980-B75E-B5F8-D42F301A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4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75E28-1324-14A8-5976-1EB0215F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35F35F-72EE-86C8-9F24-4BE6284B8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85192-B770-0E33-69D2-B49D7B8A8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45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BAE2-A7A2-03C1-BC2F-2A75DA64A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C2EF5-C9CF-3A3B-B178-1F209303B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18E42-948F-A315-408E-6B19AA560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87FE9-9CC1-903D-8631-2C9E36DB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4DC6A-7A93-5B8C-B326-AD9BDA7C2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43ABE-8978-D958-9607-BF4FDDCE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71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6EC58-971F-F36C-2FB6-0BDBB2C8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FBF290-DEBA-FBC5-C010-FF6B50CD1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535D2-6C62-F951-7494-6F9ADBBF9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A74D1-FFC2-7EFC-3631-A1161AA9B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9F928-C8BC-AD74-D087-E95C5FD2A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89FC5-B3B1-B361-624E-4433A6BFE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0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4A8538-E170-B8DB-B9F7-8DC13C3A5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393D6-8085-434A-D9D5-2306262B2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5756B-8E4C-0E1E-CEE6-6ACAF469A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231D44-18B3-4C84-9E47-21B58F53AD86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E5A4D-61D0-728B-4283-213A370E3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5BB7A-FEB6-3BBD-BC33-89E413A33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C12925-E7C4-42E8-BBC4-F75EE19E5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3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svg"/><Relationship Id="rId5" Type="http://schemas.openxmlformats.org/officeDocument/2006/relationships/image" Target="../media/image19.sv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71EA7-F8D7-2845-7DC4-5D6C6CA33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89903" y="2008962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  <a:t>Access to Capital </a:t>
            </a:r>
            <a:b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</a:br>
            <a: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  <a:t>for </a:t>
            </a:r>
            <a:b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</a:br>
            <a:r>
              <a:rPr lang="en-US" sz="4400" b="1" dirty="0">
                <a:solidFill>
                  <a:srgbClr val="2A5482"/>
                </a:solidFill>
                <a:latin typeface="Georgia" panose="02040502050405020303" pitchFamily="18" charset="0"/>
              </a:rPr>
              <a:t>Small Business in U.S.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45E7076-46F6-9449-CEDD-B558030D9093}"/>
              </a:ext>
            </a:extLst>
          </p:cNvPr>
          <p:cNvSpPr txBox="1">
            <a:spLocks/>
          </p:cNvSpPr>
          <p:nvPr/>
        </p:nvSpPr>
        <p:spPr>
          <a:xfrm>
            <a:off x="0" y="5124237"/>
            <a:ext cx="7846037" cy="1533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0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Kwon H. Jung</a:t>
            </a:r>
          </a:p>
          <a:p>
            <a:pPr fontAlgn="base"/>
            <a:r>
              <a:rPr lang="en-US" sz="16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EAEDC</a:t>
            </a:r>
            <a:r>
              <a:rPr lang="en-US" sz="20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 </a:t>
            </a:r>
          </a:p>
          <a:p>
            <a:pPr fontAlgn="base"/>
            <a:r>
              <a:rPr lang="en-US" sz="105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Eastern American Economic Development Corporation </a:t>
            </a:r>
          </a:p>
          <a:p>
            <a:pPr fontAlgn="base"/>
            <a:r>
              <a:rPr lang="en-US" sz="1050" b="1" i="1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Community Development Financial Institution Certified By  U. S. Department of the Treasury </a:t>
            </a:r>
            <a:endParaRPr lang="en-US" sz="1050" b="1" i="0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D9F850-421D-90DA-E64F-22681AA9D77A}"/>
              </a:ext>
            </a:extLst>
          </p:cNvPr>
          <p:cNvSpPr/>
          <p:nvPr/>
        </p:nvSpPr>
        <p:spPr>
          <a:xfrm rot="20261306">
            <a:off x="7289484" y="-2281385"/>
            <a:ext cx="4754149" cy="10380376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49C614-5FDC-E9AD-0E58-6D3C386DE7F2}"/>
              </a:ext>
            </a:extLst>
          </p:cNvPr>
          <p:cNvSpPr/>
          <p:nvPr/>
        </p:nvSpPr>
        <p:spPr>
          <a:xfrm rot="20264256">
            <a:off x="8089769" y="2993476"/>
            <a:ext cx="65987" cy="595066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A round gold emblem with a white eagle and stars">
            <a:extLst>
              <a:ext uri="{FF2B5EF4-FFF2-40B4-BE49-F238E27FC236}">
                <a16:creationId xmlns:a16="http://schemas.microsoft.com/office/drawing/2014/main" id="{D43D9309-5E33-D67F-0996-05BD55B676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949" y="1345208"/>
            <a:ext cx="4740663" cy="464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094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AB8BF-E782-C284-B96B-935B5D68F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253A-B539-1CE0-3A5D-FD1BC35E7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304" y="5397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 Working Capital 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22B67764-8DD1-564C-01C4-0440AFDF34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B6FEE3-BE2E-E87C-D45B-6159C2CE2552}"/>
              </a:ext>
            </a:extLst>
          </p:cNvPr>
          <p:cNvSpPr txBox="1"/>
          <p:nvPr/>
        </p:nvSpPr>
        <p:spPr>
          <a:xfrm>
            <a:off x="419100" y="1638463"/>
            <a:ext cx="11353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Microloan</a:t>
            </a:r>
          </a:p>
          <a:p>
            <a:pPr>
              <a:buNone/>
            </a:pPr>
            <a:endParaRPr lang="en-US" sz="2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$250,000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Working Capital, Rent, Payroll, Inventory purchase, Equipment purchase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Streamline Processing (up to $100K), fixed rate, 3 to10 year term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SBA 7(a) Loan</a:t>
            </a:r>
          </a:p>
          <a:p>
            <a:pPr>
              <a:buNone/>
            </a:pPr>
            <a:endParaRPr lang="en-US" sz="24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$5,000,000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Business acquisition / expansion, Equipment, Inventory, Working capital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SBA-guaranteed, flexible use, up to 10-year term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Unsecured, Intangible, No Collateral</a:t>
            </a:r>
          </a:p>
        </p:txBody>
      </p:sp>
    </p:spTree>
    <p:extLst>
      <p:ext uri="{BB962C8B-B14F-4D97-AF65-F5344CB8AC3E}">
        <p14:creationId xmlns:p14="http://schemas.microsoft.com/office/powerpoint/2010/main" val="1040118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7EB22-9CEB-DBB4-8868-7B5D69F29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EFB6D-8912-7EAE-0F76-D688D8618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5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 Fixed Assets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B5626EAB-327D-E3AF-9C70-EC4CCF6215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37FD87-0AB6-630D-607C-76A5A953C15E}"/>
              </a:ext>
            </a:extLst>
          </p:cNvPr>
          <p:cNvSpPr txBox="1"/>
          <p:nvPr/>
        </p:nvSpPr>
        <p:spPr>
          <a:xfrm>
            <a:off x="419100" y="1638463"/>
            <a:ext cx="1135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SBA 504 Loan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$30,000,000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51% Owner- Occupied Commercial real estate, construction, renovation, equipment, machinery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</a:t>
            </a: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The Lowest Long-term fixed rate 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 Industry, up to 25-year term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Owner-Occupied Commercial Loan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$5,000,000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Purchase of business-use commercial property w less than 51% owner occupied.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Max 95% LTV, fixed rate up to 30 years, </a:t>
            </a: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Converts rent to asset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Residential MTG / Construction Loan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Amount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Up to $3,500,000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Use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Investment property purchase, renovation, new construction, Fix and Flip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Features</a:t>
            </a: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: Construction loan (12–25 months), Permanent mortgage (up to 30 years)</a:t>
            </a:r>
          </a:p>
        </p:txBody>
      </p:sp>
    </p:spTree>
    <p:extLst>
      <p:ext uri="{BB962C8B-B14F-4D97-AF65-F5344CB8AC3E}">
        <p14:creationId xmlns:p14="http://schemas.microsoft.com/office/powerpoint/2010/main" val="2978900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AC7FB-3CCB-FE34-B836-8412E7745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184" y="56770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Eligibility Requirements</a:t>
            </a:r>
            <a:b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</a:br>
            <a:endParaRPr lang="en-US" sz="3600" b="1" dirty="0">
              <a:latin typeface="Georgia" panose="02040502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CD1188-51EE-B378-F90C-ED7448D25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4359" y="2236189"/>
            <a:ext cx="2867425" cy="1476581"/>
          </a:xfrm>
          <a:prstGeom prst="rect">
            <a:avLst/>
          </a:prstGeom>
        </p:spPr>
      </p:pic>
      <p:pic>
        <p:nvPicPr>
          <p:cNvPr id="11" name="Graphic 10" descr="Upward trend with solid fill">
            <a:extLst>
              <a:ext uri="{FF2B5EF4-FFF2-40B4-BE49-F238E27FC236}">
                <a16:creationId xmlns:a16="http://schemas.microsoft.com/office/drawing/2014/main" id="{259A0C98-8D48-9BD4-CBC1-908B478000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0827" y="2047752"/>
            <a:ext cx="1836332" cy="1836332"/>
          </a:xfrm>
          <a:prstGeom prst="rect">
            <a:avLst/>
          </a:prstGeom>
        </p:spPr>
      </p:pic>
      <p:pic>
        <p:nvPicPr>
          <p:cNvPr id="13" name="Graphic 12" descr="Checklist with solid fill">
            <a:extLst>
              <a:ext uri="{FF2B5EF4-FFF2-40B4-BE49-F238E27FC236}">
                <a16:creationId xmlns:a16="http://schemas.microsoft.com/office/drawing/2014/main" id="{CF393668-0117-23BD-1991-8B02895A04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95325" y="2056314"/>
            <a:ext cx="1739151" cy="1739151"/>
          </a:xfrm>
          <a:prstGeom prst="rect">
            <a:avLst/>
          </a:prstGeom>
        </p:spPr>
      </p:pic>
      <p:pic>
        <p:nvPicPr>
          <p:cNvPr id="19" name="Graphic 18" descr="Bank with solid fill">
            <a:extLst>
              <a:ext uri="{FF2B5EF4-FFF2-40B4-BE49-F238E27FC236}">
                <a16:creationId xmlns:a16="http://schemas.microsoft.com/office/drawing/2014/main" id="{948D0C98-C98C-E10C-7CDD-5EA5C785E2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08027" y="2184430"/>
            <a:ext cx="1325562" cy="1325562"/>
          </a:xfrm>
          <a:prstGeom prst="rect">
            <a:avLst/>
          </a:prstGeom>
        </p:spPr>
      </p:pic>
      <p:pic>
        <p:nvPicPr>
          <p:cNvPr id="23" name="Graphic 22" descr="No sign outline">
            <a:extLst>
              <a:ext uri="{FF2B5EF4-FFF2-40B4-BE49-F238E27FC236}">
                <a16:creationId xmlns:a16="http://schemas.microsoft.com/office/drawing/2014/main" id="{774FF6B5-1B0E-337D-CE7B-55578B46B44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452642" y="2056314"/>
            <a:ext cx="1836332" cy="1836332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0152445-9356-5F61-86D4-02E6E93BA4BB}"/>
              </a:ext>
            </a:extLst>
          </p:cNvPr>
          <p:cNvSpPr txBox="1"/>
          <p:nvPr/>
        </p:nvSpPr>
        <p:spPr>
          <a:xfrm>
            <a:off x="1134497" y="4294648"/>
            <a:ext cx="18891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For-Profit</a:t>
            </a:r>
          </a:p>
          <a:p>
            <a:r>
              <a:rPr lang="en-US" altLang="ko-KR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</a:t>
            </a:r>
            <a:r>
              <a:rPr lang="ko-KR" alt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8C57E3C-8483-389F-B7C6-6E5DD8768551}"/>
              </a:ext>
            </a:extLst>
          </p:cNvPr>
          <p:cNvSpPr txBox="1"/>
          <p:nvPr/>
        </p:nvSpPr>
        <p:spPr>
          <a:xfrm>
            <a:off x="3963386" y="4294648"/>
            <a:ext cx="17391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*Credit</a:t>
            </a:r>
          </a:p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worthy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DB33E1-3FED-2E0A-018D-9695FB292F3D}"/>
              </a:ext>
            </a:extLst>
          </p:cNvPr>
          <p:cNvSpPr txBox="1"/>
          <p:nvPr/>
        </p:nvSpPr>
        <p:spPr>
          <a:xfrm>
            <a:off x="6586644" y="4294648"/>
            <a:ext cx="18363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Exhaust Financing Option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24389B3-2677-D331-72AC-242AB3E210A4}"/>
              </a:ext>
            </a:extLst>
          </p:cNvPr>
          <p:cNvSpPr txBox="1"/>
          <p:nvPr/>
        </p:nvSpPr>
        <p:spPr>
          <a:xfrm>
            <a:off x="9221172" y="4295088"/>
            <a:ext cx="18363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in the U.S.</a:t>
            </a:r>
          </a:p>
        </p:txBody>
      </p:sp>
    </p:spTree>
    <p:extLst>
      <p:ext uri="{BB962C8B-B14F-4D97-AF65-F5344CB8AC3E}">
        <p14:creationId xmlns:p14="http://schemas.microsoft.com/office/powerpoint/2010/main" val="576065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497E5-61E3-672E-F1D5-7F9A95E07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93FA-81F0-C991-EB5B-328B91C8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1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Type of Loan</a:t>
            </a: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F65925-6E2A-E828-425F-7B5F7F868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46161"/>
            <a:ext cx="4780402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Consumer Loans</a:t>
            </a:r>
          </a:p>
          <a:p>
            <a:pPr marL="0" indent="0">
              <a:buNone/>
            </a:pPr>
            <a:endParaRPr lang="en-US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Purpose: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Personal Expense, Education, Housing, Vehicles</a:t>
            </a:r>
          </a:p>
          <a:p>
            <a:pPr marL="0" indent="0">
              <a:buNone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Type: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Credit Cards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Auto Loans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Student Loans 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Personal Loans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Home Mortgages</a:t>
            </a:r>
          </a:p>
          <a:p>
            <a:pPr marL="0" indent="0">
              <a:buNone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546B46A-BC47-BBFD-17BE-A27A9236A2FF}"/>
              </a:ext>
            </a:extLst>
          </p:cNvPr>
          <p:cNvSpPr txBox="1">
            <a:spLocks/>
          </p:cNvSpPr>
          <p:nvPr/>
        </p:nvSpPr>
        <p:spPr>
          <a:xfrm>
            <a:off x="6573398" y="1846161"/>
            <a:ext cx="4780402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Commercial Loans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Purpose: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Operations, Expansion, Equipment, Real Estate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Type: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Term Loan (TLTB)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Line of Credit (CLOC)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SBA Loans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Equipment Financing</a:t>
            </a:r>
          </a:p>
          <a:p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Commercial Real Estate Loans (CRE)</a:t>
            </a:r>
          </a:p>
        </p:txBody>
      </p:sp>
    </p:spTree>
    <p:extLst>
      <p:ext uri="{BB962C8B-B14F-4D97-AF65-F5344CB8AC3E}">
        <p14:creationId xmlns:p14="http://schemas.microsoft.com/office/powerpoint/2010/main" val="3219677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FBC8E-7A59-AD8C-2EFD-16DB28B00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17E43-5D70-24CB-44D4-D1726A6D2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21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Loan Review Process</a:t>
            </a: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3D36E43C-1BDB-D324-50C8-B09D16C7B9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88199" y="4455098"/>
            <a:ext cx="8415599" cy="1415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66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C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haracter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ollateral 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apacity   </a:t>
            </a:r>
            <a:r>
              <a:rPr kumimoji="0" lang="en-US" altLang="en-US" sz="66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C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apital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   </a:t>
            </a:r>
            <a:r>
              <a:rPr kumimoji="0" lang="en-US" altLang="en-US" sz="66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C</a:t>
            </a:r>
            <a:r>
              <a:rPr kumimoji="0" lang="en-US" altLang="en-US" sz="2000" b="1" i="0" u="none" strike="noStrike" cap="none" normalizeH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</a:rPr>
              <a:t>ovenant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8E6C5CF-39DB-D0A9-9734-6D9CD8535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5614" y="2381605"/>
            <a:ext cx="702076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redit      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oan to Value      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ncome          </a:t>
            </a:r>
            <a:r>
              <a:rPr lang="en-US" altLang="en-US" sz="6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</a:t>
            </a:r>
            <a:r>
              <a:rPr lang="en-US" alt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ssets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5E9CA9-E105-3E28-4A65-1B99E191547B}"/>
              </a:ext>
            </a:extLst>
          </p:cNvPr>
          <p:cNvSpPr txBox="1"/>
          <p:nvPr/>
        </p:nvSpPr>
        <p:spPr>
          <a:xfrm>
            <a:off x="4926172" y="1946978"/>
            <a:ext cx="1893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Consumer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A057C2-057B-607A-C396-2D19463BEE6C}"/>
              </a:ext>
            </a:extLst>
          </p:cNvPr>
          <p:cNvSpPr txBox="1"/>
          <p:nvPr/>
        </p:nvSpPr>
        <p:spPr>
          <a:xfrm>
            <a:off x="4758376" y="4193488"/>
            <a:ext cx="2229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Commercial</a:t>
            </a:r>
            <a:endParaRPr lang="en-US" sz="28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12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D312B-882D-3913-DCE5-4CE8BEBA3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56DF-AFBD-FE0F-AA6B-1C7DB8CBA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9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E6D"/>
                </a:solidFill>
                <a:latin typeface="Georgia" panose="02040502050405020303" pitchFamily="18" charset="0"/>
              </a:rPr>
              <a:t>Technical Assistant 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2C844C59-6CA0-2510-E79A-D63AAC5C86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4DA239-37F0-5E02-A5D5-D342BC0C8361}"/>
              </a:ext>
            </a:extLst>
          </p:cNvPr>
          <p:cNvSpPr txBox="1"/>
          <p:nvPr/>
        </p:nvSpPr>
        <p:spPr>
          <a:xfrm>
            <a:off x="419100" y="1638463"/>
            <a:ext cx="1135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Operation Support (BOS)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Helps entrepreneurs and small businesses facing financial challenges operate efficiently and grow sustainably.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QuickBooks &amp; Microsoft Excel Training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Learn to manage budgets, forecasts, inventory, and financial modeling to improve business performance.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Government Contract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Provides guidance on how to win federal contracts, access larger markets, and expand through compliance and partnerships.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Business Plan &amp; Income Forecasting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Supports clear goal-setting, financial planning, and resource allocation through customized business plans and projections.</a:t>
            </a:r>
          </a:p>
          <a:p>
            <a:pPr>
              <a:buNone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Packaging Assistance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Helps prepare complete and compelling loan applications to maximize approval chances from lenders.</a:t>
            </a:r>
          </a:p>
        </p:txBody>
      </p:sp>
    </p:spTree>
    <p:extLst>
      <p:ext uri="{BB962C8B-B14F-4D97-AF65-F5344CB8AC3E}">
        <p14:creationId xmlns:p14="http://schemas.microsoft.com/office/powerpoint/2010/main" val="1947892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FFA9E-FF07-AE80-960B-3EF4B18A1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6B92-B994-B673-E112-7463FBF46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9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2E6D"/>
                </a:solidFill>
                <a:latin typeface="Georgia" panose="02040502050405020303" pitchFamily="18" charset="0"/>
              </a:rPr>
              <a:t>Business Operation Support (BOS)</a:t>
            </a: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3B32F844-CF5B-471A-B43B-D3F77D717F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EDE3D-8EC4-F9C1-7DD1-0D35EDB1C38F}"/>
              </a:ext>
            </a:extLst>
          </p:cNvPr>
          <p:cNvSpPr txBox="1"/>
          <p:nvPr/>
        </p:nvSpPr>
        <p:spPr>
          <a:xfrm>
            <a:off x="662954" y="1638463"/>
            <a:ext cx="1135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Most small businesses can’t afford a CFO —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offers CFO-like support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.</a:t>
            </a:r>
          </a:p>
          <a:p>
            <a:pPr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Qualified Bookkeeping</a:t>
            </a:r>
            <a:b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Focusing of financial leverage, accurate tracking of sales, payroll tax prep, tax filing, and sound interim financials ready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Annual Financial Plan</a:t>
            </a:r>
            <a:b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Short / Long term plan to ensure financial stability and informed decision-making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Industry Analysis &amp; Risk Management</a:t>
            </a:r>
            <a:b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</a:b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In-depth insights into market trends and industry dynamics to guide your business</a:t>
            </a:r>
          </a:p>
        </p:txBody>
      </p:sp>
    </p:spTree>
    <p:extLst>
      <p:ext uri="{BB962C8B-B14F-4D97-AF65-F5344CB8AC3E}">
        <p14:creationId xmlns:p14="http://schemas.microsoft.com/office/powerpoint/2010/main" val="1468339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91F3858-55FD-24AB-4DD0-04E3FA8A8863}"/>
              </a:ext>
            </a:extLst>
          </p:cNvPr>
          <p:cNvSpPr/>
          <p:nvPr/>
        </p:nvSpPr>
        <p:spPr>
          <a:xfrm rot="1326615">
            <a:off x="776031" y="2666884"/>
            <a:ext cx="85272" cy="4969762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1A14D0-B0B7-3785-902D-C31E7B0FFCFF}"/>
              </a:ext>
            </a:extLst>
          </p:cNvPr>
          <p:cNvSpPr/>
          <p:nvPr/>
        </p:nvSpPr>
        <p:spPr>
          <a:xfrm rot="1443391">
            <a:off x="6062546" y="-568740"/>
            <a:ext cx="66908" cy="416498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A6D09D-26F0-291C-F59D-E665117BAD72}"/>
              </a:ext>
            </a:extLst>
          </p:cNvPr>
          <p:cNvSpPr/>
          <p:nvPr/>
        </p:nvSpPr>
        <p:spPr>
          <a:xfrm>
            <a:off x="0" y="1282467"/>
            <a:ext cx="12192000" cy="4164981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sz="1800" b="1" i="0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3B5B9-876E-C8B1-CFE8-0E1BA590A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025" y="240399"/>
            <a:ext cx="9471950" cy="2799905"/>
          </a:xfrm>
        </p:spPr>
        <p:txBody>
          <a:bodyPr>
            <a:normAutofit/>
          </a:bodyPr>
          <a:lstStyle/>
          <a:p>
            <a:pPr fontAlgn="base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</a:rPr>
              <a:t>Q&amp;A</a:t>
            </a:r>
            <a:br>
              <a:rPr lang="en-US" sz="8800" b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br>
              <a:rPr lang="en-US" sz="2000" b="1" i="0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</a:br>
            <a:endParaRPr lang="en-US" sz="2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8" name="Picture 7" descr="A round gold emblem with a white eagle and stars&#10;&#10;AI-generated content may be incorrect.">
            <a:extLst>
              <a:ext uri="{FF2B5EF4-FFF2-40B4-BE49-F238E27FC236}">
                <a16:creationId xmlns:a16="http://schemas.microsoft.com/office/drawing/2014/main" id="{B257E482-99EB-A253-91A0-35561109E7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307" y="2594905"/>
            <a:ext cx="1540104" cy="1540104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C1196218-4C65-713F-018E-95FA2573A718}"/>
              </a:ext>
            </a:extLst>
          </p:cNvPr>
          <p:cNvSpPr txBox="1">
            <a:spLocks/>
          </p:cNvSpPr>
          <p:nvPr/>
        </p:nvSpPr>
        <p:spPr>
          <a:xfrm>
            <a:off x="1658726" y="536247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8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EAEDC</a:t>
            </a:r>
            <a:r>
              <a:rPr lang="en-US" sz="44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 </a:t>
            </a:r>
          </a:p>
          <a:p>
            <a:pPr fontAlgn="base"/>
            <a:r>
              <a:rPr lang="en-US" sz="1400" b="1" i="1" u="none" strike="noStrike" dirty="0">
                <a:solidFill>
                  <a:schemeClr val="bg1">
                    <a:lumMod val="50000"/>
                  </a:schemeClr>
                </a:solidFill>
                <a:effectLst/>
                <a:latin typeface="georgia" panose="02040502050405020303" pitchFamily="18" charset="0"/>
              </a:rPr>
              <a:t>Eastern American Economic Development Corporation </a:t>
            </a:r>
          </a:p>
          <a:p>
            <a:pPr fontAlgn="base"/>
            <a:r>
              <a:rPr lang="en-US" sz="1400" b="1" i="1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Community Development Financial Institution Certified By  U. S. Department of the Treasury </a:t>
            </a:r>
            <a:endParaRPr lang="en-US" sz="1400" b="1" i="0" dirty="0">
              <a:solidFill>
                <a:schemeClr val="bg1">
                  <a:lumMod val="50000"/>
                </a:schemeClr>
              </a:solidFill>
              <a:effectLst/>
            </a:endParaRPr>
          </a:p>
          <a:p>
            <a:pPr fontAlgn="base"/>
            <a:endParaRPr lang="en-US" sz="1050" b="1" i="0" dirty="0">
              <a:solidFill>
                <a:schemeClr val="bg1">
                  <a:lumMod val="50000"/>
                </a:schemeClr>
              </a:solidFill>
              <a:effectLst/>
            </a:endParaRPr>
          </a:p>
          <a:p>
            <a:pPr fontAlgn="base"/>
            <a:endParaRPr lang="en-US" sz="1050" b="1" i="0" dirty="0">
              <a:solidFill>
                <a:schemeClr val="bg1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06EAA-C362-D974-EA5E-67577EB7BBED}"/>
              </a:ext>
            </a:extLst>
          </p:cNvPr>
          <p:cNvSpPr txBox="1">
            <a:spLocks/>
          </p:cNvSpPr>
          <p:nvPr/>
        </p:nvSpPr>
        <p:spPr>
          <a:xfrm>
            <a:off x="1658726" y="376352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en-US" sz="1600" b="1" dirty="0">
              <a:solidFill>
                <a:schemeClr val="bg1"/>
              </a:solidFill>
            </a:endParaRPr>
          </a:p>
          <a:p>
            <a:pPr fontAlgn="base"/>
            <a:r>
              <a:rPr lang="en-US" sz="4000" b="1" dirty="0">
                <a:solidFill>
                  <a:schemeClr val="bg1"/>
                </a:solidFill>
                <a:latin typeface="Georgia" panose="02040502050405020303" pitchFamily="18" charset="0"/>
              </a:rPr>
              <a:t>www.ea504.org</a:t>
            </a:r>
            <a:br>
              <a:rPr lang="en-US" sz="3200" b="1" i="1" dirty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3600" b="1" i="1" dirty="0">
                <a:solidFill>
                  <a:schemeClr val="bg1"/>
                </a:solidFill>
                <a:latin typeface="georgia" panose="02040502050405020303" pitchFamily="18" charset="0"/>
              </a:rPr>
              <a:t>201-585-0136</a:t>
            </a:r>
          </a:p>
        </p:txBody>
      </p:sp>
    </p:spTree>
    <p:extLst>
      <p:ext uri="{BB962C8B-B14F-4D97-AF65-F5344CB8AC3E}">
        <p14:creationId xmlns:p14="http://schemas.microsoft.com/office/powerpoint/2010/main" val="279547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1830-8A9E-1E79-B739-6D4622863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Kwon H. Jung, </a:t>
            </a: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Lecturer</a:t>
            </a:r>
            <a:endParaRPr lang="en-US" sz="3600" u="none" strike="noStrike" dirty="0">
              <a:solidFill>
                <a:schemeClr val="tx2">
                  <a:lumMod val="90000"/>
                  <a:lumOff val="10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5D28D-3943-0B20-F299-73CDDF4D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CEO &amp; President of EAEDC since 2015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28+ years in Banking &amp; Federal / State Level Lending experience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Reviewed 12,500+ business financial cases from Truist Bank, Bank of America, Bank of Hope, KEB Hana Bank &amp; EAEDC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One of few experts in Construction &amp; Project Financing in East Cost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12</a:t>
            </a:r>
            <a:r>
              <a:rPr lang="en-US" sz="2300" baseline="30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President of New Jersey Korean American Chamber of Commerce 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4</a:t>
            </a:r>
            <a:r>
              <a:rPr lang="en-US" sz="2300" baseline="30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 </a:t>
            </a:r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President of Overseas Korean Trade Association New Jersey (OKTANJ)</a:t>
            </a:r>
          </a:p>
          <a:p>
            <a:r>
              <a:rPr lang="en-US" sz="23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Board of Director at Burlington Mercer Chamber of Commerce, New Jersey Korean American Realtor Association(NJKARA), Korean Community Center (KCC)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529CAE9-5F30-54C8-7180-F5C7BAB63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BAE6B-46F2-542E-781F-54AB7E7C5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C95F9-D5F5-FC14-D382-ED6140567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EAEDC, </a:t>
            </a: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Social Mission Driven Company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725C7-954F-2977-CB2F-F55F927F6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One and only Korean American Company, Federal SBA 504 Lender certified by U.S. Small Business Administration since May 2006</a:t>
            </a:r>
          </a:p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First Korean American Community Development Financial Institution (CDFI) Loan Funds certified by U. S. Department of the Treasury March 2025</a:t>
            </a:r>
          </a:p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Funded $226MM to Small Business since 2016</a:t>
            </a:r>
          </a:p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Created 1,734 New Job to small business since 2016</a:t>
            </a:r>
          </a:p>
        </p:txBody>
      </p:sp>
    </p:spTree>
    <p:extLst>
      <p:ext uri="{BB962C8B-B14F-4D97-AF65-F5344CB8AC3E}">
        <p14:creationId xmlns:p14="http://schemas.microsoft.com/office/powerpoint/2010/main" val="4186094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A7CC3-3F0D-C6D9-0367-38AC3A188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Government icon (black) - Free vector icons on creazilla.com">
            <a:extLst>
              <a:ext uri="{FF2B5EF4-FFF2-40B4-BE49-F238E27FC236}">
                <a16:creationId xmlns:a16="http://schemas.microsoft.com/office/drawing/2014/main" id="{1F553BD7-49A7-3A0B-22CA-3A050F720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274" y="1369179"/>
            <a:ext cx="1105451" cy="105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Arrow Icon Images – Browse 4,355,742 ...">
            <a:extLst>
              <a:ext uri="{FF2B5EF4-FFF2-40B4-BE49-F238E27FC236}">
                <a16:creationId xmlns:a16="http://schemas.microsoft.com/office/drawing/2014/main" id="{EAF04B2E-F886-338F-2FCC-DD59A52D3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48871" y="2562356"/>
            <a:ext cx="2371725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rrow Icon Images – Browse 4,355,742 ...">
            <a:extLst>
              <a:ext uri="{FF2B5EF4-FFF2-40B4-BE49-F238E27FC236}">
                <a16:creationId xmlns:a16="http://schemas.microsoft.com/office/drawing/2014/main" id="{E3F134C1-FC70-DB91-63ED-D63CB2432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168414" y="2551891"/>
            <a:ext cx="2371725" cy="19240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yellow circle with a eagle and stars&#10;&#10;AI-generated content may be incorrect.">
            <a:extLst>
              <a:ext uri="{FF2B5EF4-FFF2-40B4-BE49-F238E27FC236}">
                <a16:creationId xmlns:a16="http://schemas.microsoft.com/office/drawing/2014/main" id="{D72A731F-2DED-5043-C735-4D3C1FFAFC6C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102" y="2604374"/>
            <a:ext cx="1640807" cy="164080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8B1A57-6152-004B-1C55-8020E372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Mission and Goal</a:t>
            </a:r>
          </a:p>
        </p:txBody>
      </p:sp>
      <p:pic>
        <p:nvPicPr>
          <p:cNvPr id="1030" name="Picture 6" descr="Buildings - Free buildings icons">
            <a:extLst>
              <a:ext uri="{FF2B5EF4-FFF2-40B4-BE49-F238E27FC236}">
                <a16:creationId xmlns:a16="http://schemas.microsoft.com/office/drawing/2014/main" id="{E6BC008C-EC41-8C35-6E3C-802182063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221" y="4206459"/>
            <a:ext cx="1325564" cy="132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29FF4-3479-08B5-5D02-6CA29A2B3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768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Increase Job creation and retention ratio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Increase and/or stimulate local tax base</a:t>
            </a:r>
            <a:endParaRPr lang="en-US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Making a</a:t>
            </a:r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 Virtuous Cycle </a:t>
            </a: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to Local Economy</a:t>
            </a:r>
          </a:p>
          <a:p>
            <a:pPr marL="0" indent="0" algn="ctr">
              <a:buNone/>
            </a:pPr>
            <a:endParaRPr lang="en-US" b="1" dirty="0">
              <a:solidFill>
                <a:schemeClr val="tx2">
                  <a:lumMod val="90000"/>
                  <a:lumOff val="10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468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A4B6C-1CEF-1FE0-D79E-C0CA14A52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AC282-83E5-2166-0E7C-7830224C4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Small Business in the United 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AC3A8-1959-2EDB-6E87-4B0B1450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Small Businesses are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Fundamental Source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of tax base for Federal, State and Local Government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Definition of Small Business: less than $20MM in tangible net worth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32.5 million small business (99.9% of US business) 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61.2 million small business employees (46.8% of US employees)</a:t>
            </a:r>
          </a:p>
          <a:p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The U.S. Small Business Administration provided </a:t>
            </a:r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$1.1 Trillian </a:t>
            </a:r>
            <a:r>
              <a:rPr lang="en-US" sz="2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of disaster loan funding to small businesses in COVID pandemic era.  there is significant expansion in SBA 504 loans, which saw a 41% increase from $56 billion from the previous year. </a:t>
            </a:r>
          </a:p>
        </p:txBody>
      </p:sp>
    </p:spTree>
    <p:extLst>
      <p:ext uri="{BB962C8B-B14F-4D97-AF65-F5344CB8AC3E}">
        <p14:creationId xmlns:p14="http://schemas.microsoft.com/office/powerpoint/2010/main" val="2155077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63829ABC-09B7-A00E-FC9A-FDCE2A0370BA}"/>
              </a:ext>
            </a:extLst>
          </p:cNvPr>
          <p:cNvSpPr/>
          <p:nvPr/>
        </p:nvSpPr>
        <p:spPr>
          <a:xfrm>
            <a:off x="9253425" y="1903976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1B7094E-55AE-9AEB-452E-F5934246883F}"/>
              </a:ext>
            </a:extLst>
          </p:cNvPr>
          <p:cNvSpPr/>
          <p:nvPr/>
        </p:nvSpPr>
        <p:spPr>
          <a:xfrm>
            <a:off x="6492929" y="1903976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342FA15-9484-4A8C-833E-057E30301F61}"/>
              </a:ext>
            </a:extLst>
          </p:cNvPr>
          <p:cNvSpPr/>
          <p:nvPr/>
        </p:nvSpPr>
        <p:spPr>
          <a:xfrm>
            <a:off x="3697958" y="1903976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067F3E-26D4-81BE-861C-4BE263004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993" y="13957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    Content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9B1936A-7B80-2D50-B350-87B17811B8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0222" y="3922999"/>
            <a:ext cx="3246894" cy="1347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How EAEDC helps small businesses get funds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Direct &amp; Indirect funding</a:t>
            </a:r>
          </a:p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Technical Assistant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0A6FC25-BBDD-F336-A958-8FED372C7F66}"/>
              </a:ext>
            </a:extLst>
          </p:cNvPr>
          <p:cNvSpPr/>
          <p:nvPr/>
        </p:nvSpPr>
        <p:spPr>
          <a:xfrm>
            <a:off x="1045222" y="1919131"/>
            <a:ext cx="1816894" cy="179246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9600" b="1" dirty="0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94D08A-DE80-55ED-C8B8-65F39F269AC7}"/>
              </a:ext>
            </a:extLst>
          </p:cNvPr>
          <p:cNvSpPr txBox="1"/>
          <p:nvPr/>
        </p:nvSpPr>
        <p:spPr>
          <a:xfrm>
            <a:off x="1487458" y="2219824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9E280C-E588-36AF-4F7A-3D94089323DB}"/>
              </a:ext>
            </a:extLst>
          </p:cNvPr>
          <p:cNvSpPr txBox="1"/>
          <p:nvPr/>
        </p:nvSpPr>
        <p:spPr>
          <a:xfrm>
            <a:off x="4080490" y="2219824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492C2D-36A1-3173-E578-F4CDC8A367C0}"/>
              </a:ext>
            </a:extLst>
          </p:cNvPr>
          <p:cNvSpPr txBox="1"/>
          <p:nvPr/>
        </p:nvSpPr>
        <p:spPr>
          <a:xfrm>
            <a:off x="6815757" y="2249792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03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D7E2C20-9553-6DA5-F8C4-78C5597DB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9891" y="3922999"/>
            <a:ext cx="2960803" cy="107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Loans for borrowers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Working Capital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Fixed asset</a:t>
            </a: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1E16D0DF-51D1-2F45-0DD8-108FF4303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0974" y="3922999"/>
            <a:ext cx="2960803" cy="1770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Eligibility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Be a for - Profit Business.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Do Business in the U.S.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Be Creditworthy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Exhaust Financing Options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041F43-03EA-AD2D-94E0-0B5335E3E788}"/>
              </a:ext>
            </a:extLst>
          </p:cNvPr>
          <p:cNvSpPr txBox="1"/>
          <p:nvPr/>
        </p:nvSpPr>
        <p:spPr>
          <a:xfrm>
            <a:off x="9551024" y="2249793"/>
            <a:ext cx="22702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9600" b="1" dirty="0">
                <a:solidFill>
                  <a:schemeClr val="bg1"/>
                </a:solidFill>
                <a:latin typeface="Arial" panose="020B0604020202020204" pitchFamily="34" charset="0"/>
              </a:rPr>
              <a:t>04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8F7257A6-4C7D-4128-B898-F40BB6EA7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1777" y="3922999"/>
            <a:ext cx="2960803" cy="719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2000" b="1" dirty="0">
                <a:solidFill>
                  <a:schemeClr val="tx2"/>
                </a:solidFill>
              </a:rPr>
              <a:t>Technical assistant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BOS</a:t>
            </a:r>
            <a:r>
              <a:rPr lang="ko-KR" altLang="en-US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altLang="ko-KR" sz="1600" dirty="0">
                <a:solidFill>
                  <a:schemeClr val="bg1">
                    <a:lumMod val="65000"/>
                  </a:schemeClr>
                </a:solidFill>
              </a:rPr>
              <a:t>program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81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23C120-3901-2D81-0B2A-2E651C0C4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281" y="4299728"/>
            <a:ext cx="4614577" cy="12443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65093F-7BC8-BFAB-3DA6-215A57C86E27}"/>
              </a:ext>
            </a:extLst>
          </p:cNvPr>
          <p:cNvSpPr txBox="1"/>
          <p:nvPr/>
        </p:nvSpPr>
        <p:spPr>
          <a:xfrm>
            <a:off x="7678071" y="5656938"/>
            <a:ext cx="219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Small business </a:t>
            </a:r>
          </a:p>
          <a:p>
            <a:pPr algn="ctr"/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(You)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4538C5-A6B1-2F7F-3CD1-D46D0AC357D3}"/>
              </a:ext>
            </a:extLst>
          </p:cNvPr>
          <p:cNvSpPr txBox="1"/>
          <p:nvPr/>
        </p:nvSpPr>
        <p:spPr>
          <a:xfrm>
            <a:off x="6143916" y="5610772"/>
            <a:ext cx="71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ECBB94-CBED-4700-936A-125B4E7863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713" y="4299728"/>
            <a:ext cx="1979641" cy="12387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BD964D-7316-6B94-BD72-A85D31303EA3}"/>
              </a:ext>
            </a:extLst>
          </p:cNvPr>
          <p:cNvSpPr txBox="1"/>
          <p:nvPr/>
        </p:nvSpPr>
        <p:spPr>
          <a:xfrm>
            <a:off x="3297867" y="5677005"/>
            <a:ext cx="1421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3E9189-044E-4538-DC04-44678A17F3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798" y="1832112"/>
            <a:ext cx="1423686" cy="1423686"/>
          </a:xfrm>
          <a:prstGeom prst="rect">
            <a:avLst/>
          </a:prstGeom>
        </p:spPr>
      </p:pic>
      <p:pic>
        <p:nvPicPr>
          <p:cNvPr id="14" name="Graphic 13" descr="Arrow Right outline">
            <a:extLst>
              <a:ext uri="{FF2B5EF4-FFF2-40B4-BE49-F238E27FC236}">
                <a16:creationId xmlns:a16="http://schemas.microsoft.com/office/drawing/2014/main" id="{514A65A0-4126-ACCE-F910-2FC373B8782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3305435">
            <a:off x="1423387" y="3800091"/>
            <a:ext cx="1238796" cy="63991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1552D9C-618C-9D87-CF38-8F88FFC1B3BA}"/>
              </a:ext>
            </a:extLst>
          </p:cNvPr>
          <p:cNvSpPr txBox="1"/>
          <p:nvPr/>
        </p:nvSpPr>
        <p:spPr>
          <a:xfrm>
            <a:off x="2507713" y="1951671"/>
            <a:ext cx="71765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U.S. Small Business Administration (SBA)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U.S. Department of the Treasury 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U.S. Economic Development Administration 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by U.S. Department  of the Commerce</a:t>
            </a:r>
          </a:p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State Economic Development Authority (It varies by State)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9EAAEE-EF3C-EA31-72BD-014AB5E03CE5}"/>
              </a:ext>
            </a:extLst>
          </p:cNvPr>
          <p:cNvSpPr txBox="1"/>
          <p:nvPr/>
        </p:nvSpPr>
        <p:spPr>
          <a:xfrm>
            <a:off x="908798" y="3277350"/>
            <a:ext cx="167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Government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3185DC7-7E0D-62EC-F8FC-9E24B5F7E561}"/>
              </a:ext>
            </a:extLst>
          </p:cNvPr>
          <p:cNvSpPr txBox="1">
            <a:spLocks/>
          </p:cNvSpPr>
          <p:nvPr/>
        </p:nvSpPr>
        <p:spPr>
          <a:xfrm>
            <a:off x="326502" y="239561"/>
            <a:ext cx="115389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2E6D"/>
                </a:solidFill>
                <a:latin typeface="Georgia" panose="02040502050405020303" pitchFamily="18" charset="0"/>
              </a:rPr>
              <a:t>How EAEDC helps small businesses get funding</a:t>
            </a:r>
          </a:p>
        </p:txBody>
      </p:sp>
    </p:spTree>
    <p:extLst>
      <p:ext uri="{BB962C8B-B14F-4D97-AF65-F5344CB8AC3E}">
        <p14:creationId xmlns:p14="http://schemas.microsoft.com/office/powerpoint/2010/main" val="3971233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BEF9A-44F4-C39A-F3B0-0B2250896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CAD7171-7B64-8B5D-48CB-81102FA4BB96}"/>
              </a:ext>
            </a:extLst>
          </p:cNvPr>
          <p:cNvSpPr txBox="1"/>
          <p:nvPr/>
        </p:nvSpPr>
        <p:spPr>
          <a:xfrm>
            <a:off x="272528" y="599034"/>
            <a:ext cx="9572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funds a loan to Businesses</a:t>
            </a:r>
          </a:p>
          <a:p>
            <a:r>
              <a:rPr lang="en-US" sz="24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support to educate Businesses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B2CD2C-60D6-0A02-6DC1-4DC25312DE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939" t="8039" r="54460" b="4927"/>
          <a:stretch/>
        </p:blipFill>
        <p:spPr>
          <a:xfrm>
            <a:off x="5808859" y="4355809"/>
            <a:ext cx="1583185" cy="12142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FC3FAB-64D3-5E71-0C1B-1EDB75EBDEB2}"/>
              </a:ext>
            </a:extLst>
          </p:cNvPr>
          <p:cNvSpPr txBox="1"/>
          <p:nvPr/>
        </p:nvSpPr>
        <p:spPr>
          <a:xfrm>
            <a:off x="8489510" y="4480555"/>
            <a:ext cx="37631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Small business </a:t>
            </a:r>
          </a:p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(You)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162323-974F-D663-DEAE-4793B65627DE}"/>
              </a:ext>
            </a:extLst>
          </p:cNvPr>
          <p:cNvSpPr txBox="1"/>
          <p:nvPr/>
        </p:nvSpPr>
        <p:spPr>
          <a:xfrm>
            <a:off x="5808859" y="5613151"/>
            <a:ext cx="18158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Fund</a:t>
            </a:r>
          </a:p>
          <a:p>
            <a:pPr algn="ctr"/>
            <a:r>
              <a:rPr lang="en-US" sz="1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Loan &amp; Grant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364B8D-E1D0-89E7-5AE6-FF26090A38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589" y="2371502"/>
            <a:ext cx="3171000" cy="19843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68C8E90-CAA4-0AFE-C1A9-422A29F35DD1}"/>
              </a:ext>
            </a:extLst>
          </p:cNvPr>
          <p:cNvSpPr txBox="1"/>
          <p:nvPr/>
        </p:nvSpPr>
        <p:spPr>
          <a:xfrm>
            <a:off x="1533900" y="4555228"/>
            <a:ext cx="2277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EAEDC 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9BE156B-0681-D5AE-5A89-CEE767A95F5A}"/>
              </a:ext>
            </a:extLst>
          </p:cNvPr>
          <p:cNvSpPr txBox="1">
            <a:spLocks/>
          </p:cNvSpPr>
          <p:nvPr/>
        </p:nvSpPr>
        <p:spPr>
          <a:xfrm flipH="1">
            <a:off x="12252698" y="5434662"/>
            <a:ext cx="919292" cy="1289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rgbClr val="002E6D"/>
              </a:solidFill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2596F2-5C3B-BA1E-9FE8-2FCDAB82DB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3765" t="8039" r="3995"/>
          <a:stretch/>
        </p:blipFill>
        <p:spPr>
          <a:xfrm>
            <a:off x="9168344" y="2377356"/>
            <a:ext cx="2383067" cy="1833014"/>
          </a:xfrm>
          <a:prstGeom prst="rect">
            <a:avLst/>
          </a:prstGeom>
        </p:spPr>
      </p:pic>
      <p:pic>
        <p:nvPicPr>
          <p:cNvPr id="10" name="Graphic 9" descr="Classroom with solid fill">
            <a:extLst>
              <a:ext uri="{FF2B5EF4-FFF2-40B4-BE49-F238E27FC236}">
                <a16:creationId xmlns:a16="http://schemas.microsoft.com/office/drawing/2014/main" id="{2DA26C9F-25B9-37CC-2B0F-0064332AAB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37669" y="1565124"/>
            <a:ext cx="1325563" cy="132556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97B083D-9EE2-129B-29A2-786A771BFA4B}"/>
              </a:ext>
            </a:extLst>
          </p:cNvPr>
          <p:cNvSpPr txBox="1"/>
          <p:nvPr/>
        </p:nvSpPr>
        <p:spPr>
          <a:xfrm>
            <a:off x="4726322" y="2753444"/>
            <a:ext cx="37631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Education</a:t>
            </a:r>
          </a:p>
          <a:p>
            <a:pPr algn="ctr"/>
            <a:r>
              <a:rPr lang="en-US" sz="1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Technical Assistant</a:t>
            </a:r>
          </a:p>
        </p:txBody>
      </p:sp>
      <p:pic>
        <p:nvPicPr>
          <p:cNvPr id="19" name="Graphic 18" descr="Arrow: Slight curve with solid fill">
            <a:extLst>
              <a:ext uri="{FF2B5EF4-FFF2-40B4-BE49-F238E27FC236}">
                <a16:creationId xmlns:a16="http://schemas.microsoft.com/office/drawing/2014/main" id="{52A79CF7-A518-BE66-7A29-45771AB8AE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321724">
            <a:off x="4017927" y="3827309"/>
            <a:ext cx="1459230" cy="914400"/>
          </a:xfrm>
          <a:prstGeom prst="rect">
            <a:avLst/>
          </a:prstGeom>
        </p:spPr>
      </p:pic>
      <p:pic>
        <p:nvPicPr>
          <p:cNvPr id="21" name="Graphic 20" descr="Arrow: Slight curve with solid fill">
            <a:extLst>
              <a:ext uri="{FF2B5EF4-FFF2-40B4-BE49-F238E27FC236}">
                <a16:creationId xmlns:a16="http://schemas.microsoft.com/office/drawing/2014/main" id="{D152531B-E0B3-93C7-2BD7-110AF4075C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278276" flipV="1">
            <a:off x="4051037" y="2468005"/>
            <a:ext cx="1459230" cy="914400"/>
          </a:xfrm>
          <a:prstGeom prst="rect">
            <a:avLst/>
          </a:prstGeom>
        </p:spPr>
      </p:pic>
      <p:pic>
        <p:nvPicPr>
          <p:cNvPr id="22" name="Graphic 21" descr="Arrow: Slight curve with solid fill">
            <a:extLst>
              <a:ext uri="{FF2B5EF4-FFF2-40B4-BE49-F238E27FC236}">
                <a16:creationId xmlns:a16="http://schemas.microsoft.com/office/drawing/2014/main" id="{D63072C4-6D78-A535-FE98-9F5439BE871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9922097">
            <a:off x="7563029" y="3778835"/>
            <a:ext cx="1459230" cy="914400"/>
          </a:xfrm>
          <a:prstGeom prst="rect">
            <a:avLst/>
          </a:prstGeom>
        </p:spPr>
      </p:pic>
      <p:pic>
        <p:nvPicPr>
          <p:cNvPr id="23" name="Graphic 22" descr="Arrow: Slight curve with solid fill">
            <a:extLst>
              <a:ext uri="{FF2B5EF4-FFF2-40B4-BE49-F238E27FC236}">
                <a16:creationId xmlns:a16="http://schemas.microsoft.com/office/drawing/2014/main" id="{188A0EF4-9AF4-815E-280E-ED84F660D1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788639" flipV="1">
            <a:off x="7518645" y="2353432"/>
            <a:ext cx="145923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169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12C5-F438-7F73-4BA7-71130ABE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1812"/>
            <a:ext cx="10515600" cy="1325563"/>
          </a:xfrm>
        </p:spPr>
        <p:txBody>
          <a:bodyPr/>
          <a:lstStyle/>
          <a:p>
            <a:r>
              <a:rPr lang="en-US" sz="3600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  <a:t>Loans for Borrowers</a:t>
            </a:r>
            <a:br>
              <a:rPr lang="en-US" b="1" i="0" dirty="0">
                <a:solidFill>
                  <a:srgbClr val="002E6D"/>
                </a:solidFill>
                <a:effectLst/>
                <a:latin typeface="Georgia" panose="02040502050405020303" pitchFamily="18" charset="0"/>
              </a:rPr>
            </a:br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5" name="AutoShape 2" descr="Woman working on a lap top">
            <a:extLst>
              <a:ext uri="{FF2B5EF4-FFF2-40B4-BE49-F238E27FC236}">
                <a16:creationId xmlns:a16="http://schemas.microsoft.com/office/drawing/2014/main" id="{47B69830-E9B4-C481-DEE7-E950DBD0E4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2075" y="-1287463"/>
            <a:ext cx="4762500" cy="266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4BA906-B6AC-3627-4237-B3AFE87A5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209" y="1379538"/>
            <a:ext cx="4856213" cy="39577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5D3ECD-56D9-DC9F-EBAF-09948C78E6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3580" y="1379538"/>
            <a:ext cx="4974219" cy="39640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C884326-BC14-495E-DC72-148D142A18BB}"/>
              </a:ext>
            </a:extLst>
          </p:cNvPr>
          <p:cNvSpPr txBox="1"/>
          <p:nvPr/>
        </p:nvSpPr>
        <p:spPr>
          <a:xfrm>
            <a:off x="8211784" y="5436437"/>
            <a:ext cx="3037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Fixed Assets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SBA 504, CRE Loan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SBA 7(A), Microloan</a:t>
            </a:r>
          </a:p>
          <a:p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250300-79C4-092F-D482-5F1DBCC1CA8D}"/>
              </a:ext>
            </a:extLst>
          </p:cNvPr>
          <p:cNvSpPr txBox="1"/>
          <p:nvPr/>
        </p:nvSpPr>
        <p:spPr>
          <a:xfrm>
            <a:off x="1641374" y="5337295"/>
            <a:ext cx="2777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Working Capital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SBA 7(A)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Microloan </a:t>
            </a:r>
          </a:p>
          <a:p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7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1054</Words>
  <Application>Microsoft Office PowerPoint</Application>
  <PresentationFormat>Widescreen</PresentationFormat>
  <Paragraphs>190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georgia</vt:lpstr>
      <vt:lpstr>georgia</vt:lpstr>
      <vt:lpstr>Office Theme</vt:lpstr>
      <vt:lpstr>Access to Capital  for  Small Business in U.S.</vt:lpstr>
      <vt:lpstr>Kwon H. Jung, Lecturer</vt:lpstr>
      <vt:lpstr>EAEDC, Social Mission Driven Company</vt:lpstr>
      <vt:lpstr>Mission and Goal</vt:lpstr>
      <vt:lpstr>Small Business in the United States</vt:lpstr>
      <vt:lpstr>    Content</vt:lpstr>
      <vt:lpstr>PowerPoint Presentation</vt:lpstr>
      <vt:lpstr>PowerPoint Presentation</vt:lpstr>
      <vt:lpstr>Loans for Borrowers </vt:lpstr>
      <vt:lpstr> Working Capital </vt:lpstr>
      <vt:lpstr> Fixed Assets</vt:lpstr>
      <vt:lpstr>Eligibility Requirements </vt:lpstr>
      <vt:lpstr>Type of Loan</vt:lpstr>
      <vt:lpstr>Loan Review Process</vt:lpstr>
      <vt:lpstr>Technical Assistant </vt:lpstr>
      <vt:lpstr>Business Operation Support (BOS)</vt:lpstr>
      <vt:lpstr>Q&amp;A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Kwon Jung</dc:creator>
  <cp:lastModifiedBy>Kwon Jung</cp:lastModifiedBy>
  <cp:revision>51</cp:revision>
  <dcterms:created xsi:type="dcterms:W3CDTF">2025-04-11T13:59:04Z</dcterms:created>
  <dcterms:modified xsi:type="dcterms:W3CDTF">2025-06-10T21:02:27Z</dcterms:modified>
</cp:coreProperties>
</file>